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7179250" cy="36214050"/>
  <p:notesSz cx="35756850" cy="36722050"/>
  <p:defaultTextStyle>
    <a:defPPr>
      <a:defRPr lang="en-US"/>
    </a:defPPr>
    <a:lvl1pPr algn="l" defTabSz="4192588" rtl="0" fontAlgn="base">
      <a:spcBef>
        <a:spcPct val="0"/>
      </a:spcBef>
      <a:spcAft>
        <a:spcPct val="0"/>
      </a:spcAft>
      <a:defRPr sz="8300" kern="1200">
        <a:solidFill>
          <a:schemeClr val="tx1"/>
        </a:solidFill>
        <a:latin typeface="Arial" charset="0"/>
        <a:ea typeface="+mn-ea"/>
        <a:cs typeface="+mn-cs"/>
      </a:defRPr>
    </a:lvl1pPr>
    <a:lvl2pPr marL="2095500" indent="-1638300" algn="l" defTabSz="4192588" rtl="0" fontAlgn="base">
      <a:spcBef>
        <a:spcPct val="0"/>
      </a:spcBef>
      <a:spcAft>
        <a:spcPct val="0"/>
      </a:spcAft>
      <a:defRPr sz="8300" kern="1200">
        <a:solidFill>
          <a:schemeClr val="tx1"/>
        </a:solidFill>
        <a:latin typeface="Arial" charset="0"/>
        <a:ea typeface="+mn-ea"/>
        <a:cs typeface="+mn-cs"/>
      </a:defRPr>
    </a:lvl2pPr>
    <a:lvl3pPr marL="4192588" indent="-3278188" algn="l" defTabSz="4192588" rtl="0" fontAlgn="base">
      <a:spcBef>
        <a:spcPct val="0"/>
      </a:spcBef>
      <a:spcAft>
        <a:spcPct val="0"/>
      </a:spcAft>
      <a:defRPr sz="8300" kern="1200">
        <a:solidFill>
          <a:schemeClr val="tx1"/>
        </a:solidFill>
        <a:latin typeface="Arial" charset="0"/>
        <a:ea typeface="+mn-ea"/>
        <a:cs typeface="+mn-cs"/>
      </a:defRPr>
    </a:lvl3pPr>
    <a:lvl4pPr marL="6289675" indent="-4918075" algn="l" defTabSz="4192588" rtl="0" fontAlgn="base">
      <a:spcBef>
        <a:spcPct val="0"/>
      </a:spcBef>
      <a:spcAft>
        <a:spcPct val="0"/>
      </a:spcAft>
      <a:defRPr sz="8300" kern="1200">
        <a:solidFill>
          <a:schemeClr val="tx1"/>
        </a:solidFill>
        <a:latin typeface="Arial" charset="0"/>
        <a:ea typeface="+mn-ea"/>
        <a:cs typeface="+mn-cs"/>
      </a:defRPr>
    </a:lvl4pPr>
    <a:lvl5pPr marL="8386763" indent="-6557963" algn="l" defTabSz="4192588" rtl="0" fontAlgn="base">
      <a:spcBef>
        <a:spcPct val="0"/>
      </a:spcBef>
      <a:spcAft>
        <a:spcPct val="0"/>
      </a:spcAft>
      <a:defRPr sz="8300" kern="1200">
        <a:solidFill>
          <a:schemeClr val="tx1"/>
        </a:solidFill>
        <a:latin typeface="Arial" charset="0"/>
        <a:ea typeface="+mn-ea"/>
        <a:cs typeface="+mn-cs"/>
      </a:defRPr>
    </a:lvl5pPr>
    <a:lvl6pPr marL="2286000" algn="l" defTabSz="914400" rtl="0" eaLnBrk="1" latinLnBrk="0" hangingPunct="1">
      <a:defRPr sz="8300" kern="1200">
        <a:solidFill>
          <a:schemeClr val="tx1"/>
        </a:solidFill>
        <a:latin typeface="Arial" charset="0"/>
        <a:ea typeface="+mn-ea"/>
        <a:cs typeface="+mn-cs"/>
      </a:defRPr>
    </a:lvl6pPr>
    <a:lvl7pPr marL="2743200" algn="l" defTabSz="914400" rtl="0" eaLnBrk="1" latinLnBrk="0" hangingPunct="1">
      <a:defRPr sz="8300" kern="1200">
        <a:solidFill>
          <a:schemeClr val="tx1"/>
        </a:solidFill>
        <a:latin typeface="Arial" charset="0"/>
        <a:ea typeface="+mn-ea"/>
        <a:cs typeface="+mn-cs"/>
      </a:defRPr>
    </a:lvl7pPr>
    <a:lvl8pPr marL="3200400" algn="l" defTabSz="914400" rtl="0" eaLnBrk="1" latinLnBrk="0" hangingPunct="1">
      <a:defRPr sz="8300" kern="1200">
        <a:solidFill>
          <a:schemeClr val="tx1"/>
        </a:solidFill>
        <a:latin typeface="Arial" charset="0"/>
        <a:ea typeface="+mn-ea"/>
        <a:cs typeface="+mn-cs"/>
      </a:defRPr>
    </a:lvl8pPr>
    <a:lvl9pPr marL="3657600" algn="l" defTabSz="914400" rtl="0" eaLnBrk="1" latinLnBrk="0" hangingPunct="1">
      <a:defRPr sz="83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3467" autoAdjust="0"/>
  </p:normalViewPr>
  <p:slideViewPr>
    <p:cSldViewPr>
      <p:cViewPr varScale="1">
        <p:scale>
          <a:sx n="14" d="100"/>
          <a:sy n="14" d="100"/>
        </p:scale>
        <p:origin x="-990" y="-186"/>
      </p:cViewPr>
      <p:guideLst>
        <p:guide orient="horz" pos="11406"/>
        <p:guide pos="1171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88444" y="11249830"/>
            <a:ext cx="31602363" cy="7762549"/>
          </a:xfrm>
        </p:spPr>
        <p:txBody>
          <a:bodyPr/>
          <a:lstStyle/>
          <a:p>
            <a:r>
              <a:rPr lang="en-US" smtClean="0"/>
              <a:t>Click to edit Master title style</a:t>
            </a:r>
            <a:endParaRPr lang="en-US"/>
          </a:p>
        </p:txBody>
      </p:sp>
      <p:sp>
        <p:nvSpPr>
          <p:cNvPr id="3" name="Subtitle 2"/>
          <p:cNvSpPr>
            <a:spLocks noGrp="1"/>
          </p:cNvSpPr>
          <p:nvPr>
            <p:ph type="subTitle" idx="1"/>
          </p:nvPr>
        </p:nvSpPr>
        <p:spPr>
          <a:xfrm>
            <a:off x="5576888" y="20521295"/>
            <a:ext cx="26025475" cy="9254702"/>
          </a:xfrm>
        </p:spPr>
        <p:txBody>
          <a:bodyPr/>
          <a:lstStyle>
            <a:lvl1pPr marL="0" indent="0" algn="ctr">
              <a:buNone/>
              <a:defRPr>
                <a:solidFill>
                  <a:schemeClr val="tx1">
                    <a:tint val="75000"/>
                  </a:schemeClr>
                </a:solidFill>
              </a:defRPr>
            </a:lvl1pPr>
            <a:lvl2pPr marL="2096948" indent="0" algn="ctr">
              <a:buNone/>
              <a:defRPr>
                <a:solidFill>
                  <a:schemeClr val="tx1">
                    <a:tint val="75000"/>
                  </a:schemeClr>
                </a:solidFill>
              </a:defRPr>
            </a:lvl2pPr>
            <a:lvl3pPr marL="4193896" indent="0" algn="ctr">
              <a:buNone/>
              <a:defRPr>
                <a:solidFill>
                  <a:schemeClr val="tx1">
                    <a:tint val="75000"/>
                  </a:schemeClr>
                </a:solidFill>
              </a:defRPr>
            </a:lvl3pPr>
            <a:lvl4pPr marL="6290843" indent="0" algn="ctr">
              <a:buNone/>
              <a:defRPr>
                <a:solidFill>
                  <a:schemeClr val="tx1">
                    <a:tint val="75000"/>
                  </a:schemeClr>
                </a:solidFill>
              </a:defRPr>
            </a:lvl4pPr>
            <a:lvl5pPr marL="8387791" indent="0" algn="ctr">
              <a:buNone/>
              <a:defRPr>
                <a:solidFill>
                  <a:schemeClr val="tx1">
                    <a:tint val="75000"/>
                  </a:schemeClr>
                </a:solidFill>
              </a:defRPr>
            </a:lvl5pPr>
            <a:lvl6pPr marL="10484739" indent="0" algn="ctr">
              <a:buNone/>
              <a:defRPr>
                <a:solidFill>
                  <a:schemeClr val="tx1">
                    <a:tint val="75000"/>
                  </a:schemeClr>
                </a:solidFill>
              </a:defRPr>
            </a:lvl6pPr>
            <a:lvl7pPr marL="12581687" indent="0" algn="ctr">
              <a:buNone/>
              <a:defRPr>
                <a:solidFill>
                  <a:schemeClr val="tx1">
                    <a:tint val="75000"/>
                  </a:schemeClr>
                </a:solidFill>
              </a:defRPr>
            </a:lvl7pPr>
            <a:lvl8pPr marL="14678635" indent="0" algn="ctr">
              <a:buNone/>
              <a:defRPr>
                <a:solidFill>
                  <a:schemeClr val="tx1">
                    <a:tint val="75000"/>
                  </a:schemeClr>
                </a:solidFill>
              </a:defRPr>
            </a:lvl8pPr>
            <a:lvl9pPr marL="1677558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42B5E31F-FCE8-45AD-B597-CB461679CD20}" type="datetimeFigureOut">
              <a:rPr lang="en-US"/>
              <a:pPr>
                <a:defRPr/>
              </a:pPr>
              <a:t>4/15/2008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F6312C4-C8C8-446A-AEF2-514E77FE0343}"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775FB0E-24FA-401C-BA87-E468EDE2CE28}" type="datetimeFigureOut">
              <a:rPr lang="en-US"/>
              <a:pPr>
                <a:defRPr/>
              </a:pPr>
              <a:t>4/15/2008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8ED0485-8063-4CE1-8FB0-AC7C3781EF5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36904" y="23270883"/>
            <a:ext cx="31602363" cy="7192513"/>
          </a:xfrm>
        </p:spPr>
        <p:txBody>
          <a:bodyPr anchor="t"/>
          <a:lstStyle>
            <a:lvl1pPr algn="l">
              <a:defRPr sz="18300" b="1" cap="all"/>
            </a:lvl1pPr>
          </a:lstStyle>
          <a:p>
            <a:r>
              <a:rPr lang="en-US" smtClean="0"/>
              <a:t>Click to edit Master title style</a:t>
            </a:r>
            <a:endParaRPr lang="en-US"/>
          </a:p>
        </p:txBody>
      </p:sp>
      <p:sp>
        <p:nvSpPr>
          <p:cNvPr id="3" name="Text Placeholder 2"/>
          <p:cNvSpPr>
            <a:spLocks noGrp="1"/>
          </p:cNvSpPr>
          <p:nvPr>
            <p:ph type="body" idx="1"/>
          </p:nvPr>
        </p:nvSpPr>
        <p:spPr>
          <a:xfrm>
            <a:off x="2936904" y="15349062"/>
            <a:ext cx="31602363" cy="7921821"/>
          </a:xfrm>
        </p:spPr>
        <p:txBody>
          <a:bodyPr anchor="b"/>
          <a:lstStyle>
            <a:lvl1pPr marL="0" indent="0">
              <a:buNone/>
              <a:defRPr sz="9200">
                <a:solidFill>
                  <a:schemeClr val="tx1">
                    <a:tint val="75000"/>
                  </a:schemeClr>
                </a:solidFill>
              </a:defRPr>
            </a:lvl1pPr>
            <a:lvl2pPr marL="2096948" indent="0">
              <a:buNone/>
              <a:defRPr sz="8300">
                <a:solidFill>
                  <a:schemeClr val="tx1">
                    <a:tint val="75000"/>
                  </a:schemeClr>
                </a:solidFill>
              </a:defRPr>
            </a:lvl2pPr>
            <a:lvl3pPr marL="4193896" indent="0">
              <a:buNone/>
              <a:defRPr sz="7300">
                <a:solidFill>
                  <a:schemeClr val="tx1">
                    <a:tint val="75000"/>
                  </a:schemeClr>
                </a:solidFill>
              </a:defRPr>
            </a:lvl3pPr>
            <a:lvl4pPr marL="6290843" indent="0">
              <a:buNone/>
              <a:defRPr sz="6400">
                <a:solidFill>
                  <a:schemeClr val="tx1">
                    <a:tint val="75000"/>
                  </a:schemeClr>
                </a:solidFill>
              </a:defRPr>
            </a:lvl4pPr>
            <a:lvl5pPr marL="8387791" indent="0">
              <a:buNone/>
              <a:defRPr sz="6400">
                <a:solidFill>
                  <a:schemeClr val="tx1">
                    <a:tint val="75000"/>
                  </a:schemeClr>
                </a:solidFill>
              </a:defRPr>
            </a:lvl5pPr>
            <a:lvl6pPr marL="10484739" indent="0">
              <a:buNone/>
              <a:defRPr sz="6400">
                <a:solidFill>
                  <a:schemeClr val="tx1">
                    <a:tint val="75000"/>
                  </a:schemeClr>
                </a:solidFill>
              </a:defRPr>
            </a:lvl6pPr>
            <a:lvl7pPr marL="12581687" indent="0">
              <a:buNone/>
              <a:defRPr sz="6400">
                <a:solidFill>
                  <a:schemeClr val="tx1">
                    <a:tint val="75000"/>
                  </a:schemeClr>
                </a:solidFill>
              </a:defRPr>
            </a:lvl7pPr>
            <a:lvl8pPr marL="14678635" indent="0">
              <a:buNone/>
              <a:defRPr sz="6400">
                <a:solidFill>
                  <a:schemeClr val="tx1">
                    <a:tint val="75000"/>
                  </a:schemeClr>
                </a:solidFill>
              </a:defRPr>
            </a:lvl8pPr>
            <a:lvl9pPr marL="16775582"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DCD30A2-E1DE-4E3C-8C70-2167B9F51243}" type="datetimeFigureOut">
              <a:rPr lang="en-US"/>
              <a:pPr>
                <a:defRPr/>
              </a:pPr>
              <a:t>4/15/2008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9987046-9868-46CD-B2EF-B532D3F67DE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58963" y="8449948"/>
            <a:ext cx="16420835" cy="23899599"/>
          </a:xfrm>
        </p:spPr>
        <p:txBody>
          <a:bodyPr/>
          <a:lstStyle>
            <a:lvl1pPr>
              <a:defRPr sz="12800"/>
            </a:lvl1pPr>
            <a:lvl2pPr>
              <a:defRPr sz="11000"/>
            </a:lvl2pPr>
            <a:lvl3pPr>
              <a:defRPr sz="92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899452" y="8449948"/>
            <a:ext cx="16420835" cy="23899599"/>
          </a:xfrm>
        </p:spPr>
        <p:txBody>
          <a:bodyPr/>
          <a:lstStyle>
            <a:lvl1pPr>
              <a:defRPr sz="12800"/>
            </a:lvl1pPr>
            <a:lvl2pPr>
              <a:defRPr sz="11000"/>
            </a:lvl2pPr>
            <a:lvl3pPr>
              <a:defRPr sz="92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74181A4E-BFCF-4AFA-AF9F-FFC7A8E53141}" type="datetimeFigureOut">
              <a:rPr lang="en-US"/>
              <a:pPr>
                <a:defRPr/>
              </a:pPr>
              <a:t>4/15/2008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677497F-2C9F-4D51-BF83-1A4198BAF304}"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58963" y="8106249"/>
            <a:ext cx="16427292" cy="3378299"/>
          </a:xfrm>
        </p:spPr>
        <p:txBody>
          <a:bodyPr anchor="b"/>
          <a:lstStyle>
            <a:lvl1pPr marL="0" indent="0">
              <a:buNone/>
              <a:defRPr sz="11000" b="1"/>
            </a:lvl1pPr>
            <a:lvl2pPr marL="2096948" indent="0">
              <a:buNone/>
              <a:defRPr sz="9200" b="1"/>
            </a:lvl2pPr>
            <a:lvl3pPr marL="4193896" indent="0">
              <a:buNone/>
              <a:defRPr sz="8300" b="1"/>
            </a:lvl3pPr>
            <a:lvl4pPr marL="6290843" indent="0">
              <a:buNone/>
              <a:defRPr sz="7300" b="1"/>
            </a:lvl4pPr>
            <a:lvl5pPr marL="8387791" indent="0">
              <a:buNone/>
              <a:defRPr sz="7300" b="1"/>
            </a:lvl5pPr>
            <a:lvl6pPr marL="10484739" indent="0">
              <a:buNone/>
              <a:defRPr sz="7300" b="1"/>
            </a:lvl6pPr>
            <a:lvl7pPr marL="12581687" indent="0">
              <a:buNone/>
              <a:defRPr sz="7300" b="1"/>
            </a:lvl7pPr>
            <a:lvl8pPr marL="14678635" indent="0">
              <a:buNone/>
              <a:defRPr sz="7300" b="1"/>
            </a:lvl8pPr>
            <a:lvl9pPr marL="16775582"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1858963" y="11484548"/>
            <a:ext cx="16427292" cy="20864996"/>
          </a:xfrm>
        </p:spPr>
        <p:txBody>
          <a:bodyPr/>
          <a:lstStyle>
            <a:lvl1pPr>
              <a:defRPr sz="11000"/>
            </a:lvl1pPr>
            <a:lvl2pPr>
              <a:defRPr sz="9200"/>
            </a:lvl2pPr>
            <a:lvl3pPr>
              <a:defRPr sz="83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886545" y="8106249"/>
            <a:ext cx="16433745" cy="3378299"/>
          </a:xfrm>
        </p:spPr>
        <p:txBody>
          <a:bodyPr anchor="b"/>
          <a:lstStyle>
            <a:lvl1pPr marL="0" indent="0">
              <a:buNone/>
              <a:defRPr sz="11000" b="1"/>
            </a:lvl1pPr>
            <a:lvl2pPr marL="2096948" indent="0">
              <a:buNone/>
              <a:defRPr sz="9200" b="1"/>
            </a:lvl2pPr>
            <a:lvl3pPr marL="4193896" indent="0">
              <a:buNone/>
              <a:defRPr sz="8300" b="1"/>
            </a:lvl3pPr>
            <a:lvl4pPr marL="6290843" indent="0">
              <a:buNone/>
              <a:defRPr sz="7300" b="1"/>
            </a:lvl4pPr>
            <a:lvl5pPr marL="8387791" indent="0">
              <a:buNone/>
              <a:defRPr sz="7300" b="1"/>
            </a:lvl5pPr>
            <a:lvl6pPr marL="10484739" indent="0">
              <a:buNone/>
              <a:defRPr sz="7300" b="1"/>
            </a:lvl6pPr>
            <a:lvl7pPr marL="12581687" indent="0">
              <a:buNone/>
              <a:defRPr sz="7300" b="1"/>
            </a:lvl7pPr>
            <a:lvl8pPr marL="14678635" indent="0">
              <a:buNone/>
              <a:defRPr sz="7300" b="1"/>
            </a:lvl8pPr>
            <a:lvl9pPr marL="16775582"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18886545" y="11484548"/>
            <a:ext cx="16433745" cy="20864996"/>
          </a:xfrm>
        </p:spPr>
        <p:txBody>
          <a:bodyPr/>
          <a:lstStyle>
            <a:lvl1pPr>
              <a:defRPr sz="11000"/>
            </a:lvl1pPr>
            <a:lvl2pPr>
              <a:defRPr sz="9200"/>
            </a:lvl2pPr>
            <a:lvl3pPr>
              <a:defRPr sz="83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FCAF2E4D-E4CC-4FCA-823B-446FEF68348B}" type="datetimeFigureOut">
              <a:rPr lang="en-US"/>
              <a:pPr>
                <a:defRPr/>
              </a:pPr>
              <a:t>4/15/2008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17D65BFD-580F-4269-865F-5D41C23FC14F}"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84085C9-9AF6-4EA3-BB73-9EA106B04599}" type="datetimeFigureOut">
              <a:rPr lang="en-US"/>
              <a:pPr>
                <a:defRPr/>
              </a:pPr>
              <a:t>4/15/2008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35DDF6A-93E7-4D77-87CB-27662663D82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12DC9CF-6A3B-48E7-9053-935E5663ABED}" type="datetimeFigureOut">
              <a:rPr lang="en-US"/>
              <a:pPr>
                <a:defRPr/>
              </a:pPr>
              <a:t>4/15/2008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4BBD46C-7B6B-4069-BF5B-7A54D6A7641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58965" y="1441855"/>
            <a:ext cx="12231717" cy="6136270"/>
          </a:xfrm>
        </p:spPr>
        <p:txBody>
          <a:bodyPr anchor="b"/>
          <a:lstStyle>
            <a:lvl1pPr algn="l">
              <a:defRPr sz="9200" b="1"/>
            </a:lvl1pPr>
          </a:lstStyle>
          <a:p>
            <a:r>
              <a:rPr lang="en-US" smtClean="0"/>
              <a:t>Click to edit Master title style</a:t>
            </a:r>
            <a:endParaRPr lang="en-US"/>
          </a:p>
        </p:txBody>
      </p:sp>
      <p:sp>
        <p:nvSpPr>
          <p:cNvPr id="3" name="Content Placeholder 2"/>
          <p:cNvSpPr>
            <a:spLocks noGrp="1"/>
          </p:cNvSpPr>
          <p:nvPr>
            <p:ph idx="1"/>
          </p:nvPr>
        </p:nvSpPr>
        <p:spPr>
          <a:xfrm>
            <a:off x="14536054" y="1441859"/>
            <a:ext cx="20784234" cy="30907688"/>
          </a:xfrm>
        </p:spPr>
        <p:txBody>
          <a:bodyPr/>
          <a:lstStyle>
            <a:lvl1pPr>
              <a:defRPr sz="14700"/>
            </a:lvl1pPr>
            <a:lvl2pPr>
              <a:defRPr sz="12800"/>
            </a:lvl2pPr>
            <a:lvl3pPr>
              <a:defRPr sz="11000"/>
            </a:lvl3pPr>
            <a:lvl4pPr>
              <a:defRPr sz="9200"/>
            </a:lvl4pPr>
            <a:lvl5pPr>
              <a:defRPr sz="9200"/>
            </a:lvl5pPr>
            <a:lvl6pPr>
              <a:defRPr sz="9200"/>
            </a:lvl6pPr>
            <a:lvl7pPr>
              <a:defRPr sz="9200"/>
            </a:lvl7pPr>
            <a:lvl8pPr>
              <a:defRPr sz="9200"/>
            </a:lvl8pPr>
            <a:lvl9pPr>
              <a:defRPr sz="9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58965" y="7578128"/>
            <a:ext cx="12231717" cy="24771419"/>
          </a:xfrm>
        </p:spPr>
        <p:txBody>
          <a:bodyPr/>
          <a:lstStyle>
            <a:lvl1pPr marL="0" indent="0">
              <a:buNone/>
              <a:defRPr sz="6400"/>
            </a:lvl1pPr>
            <a:lvl2pPr marL="2096948" indent="0">
              <a:buNone/>
              <a:defRPr sz="5500"/>
            </a:lvl2pPr>
            <a:lvl3pPr marL="4193896" indent="0">
              <a:buNone/>
              <a:defRPr sz="4600"/>
            </a:lvl3pPr>
            <a:lvl4pPr marL="6290843" indent="0">
              <a:buNone/>
              <a:defRPr sz="4100"/>
            </a:lvl4pPr>
            <a:lvl5pPr marL="8387791" indent="0">
              <a:buNone/>
              <a:defRPr sz="4100"/>
            </a:lvl5pPr>
            <a:lvl6pPr marL="10484739" indent="0">
              <a:buNone/>
              <a:defRPr sz="4100"/>
            </a:lvl6pPr>
            <a:lvl7pPr marL="12581687" indent="0">
              <a:buNone/>
              <a:defRPr sz="4100"/>
            </a:lvl7pPr>
            <a:lvl8pPr marL="14678635" indent="0">
              <a:buNone/>
              <a:defRPr sz="4100"/>
            </a:lvl8pPr>
            <a:lvl9pPr marL="16775582" indent="0">
              <a:buNone/>
              <a:defRPr sz="41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D8A0CE3-B25D-4590-8E76-4D2599254BC9}" type="datetimeFigureOut">
              <a:rPr lang="en-US"/>
              <a:pPr>
                <a:defRPr/>
              </a:pPr>
              <a:t>4/15/2008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567DA7E-0139-4558-AA9E-A2ACF66739EB}"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87393" y="25349835"/>
            <a:ext cx="22307550" cy="2992691"/>
          </a:xfrm>
        </p:spPr>
        <p:txBody>
          <a:bodyPr anchor="b"/>
          <a:lstStyle>
            <a:lvl1pPr algn="l">
              <a:defRPr sz="9200" b="1"/>
            </a:lvl1pPr>
          </a:lstStyle>
          <a:p>
            <a:r>
              <a:rPr lang="en-US" smtClean="0"/>
              <a:t>Click to edit Master title style</a:t>
            </a:r>
            <a:endParaRPr lang="en-US"/>
          </a:p>
        </p:txBody>
      </p:sp>
      <p:sp>
        <p:nvSpPr>
          <p:cNvPr id="3" name="Picture Placeholder 2"/>
          <p:cNvSpPr>
            <a:spLocks noGrp="1"/>
          </p:cNvSpPr>
          <p:nvPr>
            <p:ph type="pic" idx="1"/>
          </p:nvPr>
        </p:nvSpPr>
        <p:spPr>
          <a:xfrm>
            <a:off x="7287393" y="3235792"/>
            <a:ext cx="22307550" cy="21728430"/>
          </a:xfrm>
        </p:spPr>
        <p:txBody>
          <a:bodyPr rtlCol="0">
            <a:normAutofit/>
          </a:bodyPr>
          <a:lstStyle>
            <a:lvl1pPr marL="0" indent="0">
              <a:buNone/>
              <a:defRPr sz="14700"/>
            </a:lvl1pPr>
            <a:lvl2pPr marL="2096948" indent="0">
              <a:buNone/>
              <a:defRPr sz="12800"/>
            </a:lvl2pPr>
            <a:lvl3pPr marL="4193896" indent="0">
              <a:buNone/>
              <a:defRPr sz="11000"/>
            </a:lvl3pPr>
            <a:lvl4pPr marL="6290843" indent="0">
              <a:buNone/>
              <a:defRPr sz="9200"/>
            </a:lvl4pPr>
            <a:lvl5pPr marL="8387791" indent="0">
              <a:buNone/>
              <a:defRPr sz="9200"/>
            </a:lvl5pPr>
            <a:lvl6pPr marL="10484739" indent="0">
              <a:buNone/>
              <a:defRPr sz="9200"/>
            </a:lvl6pPr>
            <a:lvl7pPr marL="12581687" indent="0">
              <a:buNone/>
              <a:defRPr sz="9200"/>
            </a:lvl7pPr>
            <a:lvl8pPr marL="14678635" indent="0">
              <a:buNone/>
              <a:defRPr sz="9200"/>
            </a:lvl8pPr>
            <a:lvl9pPr marL="16775582" indent="0">
              <a:buNone/>
              <a:defRPr sz="9200"/>
            </a:lvl9pPr>
          </a:lstStyle>
          <a:p>
            <a:pPr lvl="0"/>
            <a:endParaRPr lang="en-US" noProof="0"/>
          </a:p>
        </p:txBody>
      </p:sp>
      <p:sp>
        <p:nvSpPr>
          <p:cNvPr id="4" name="Text Placeholder 3"/>
          <p:cNvSpPr>
            <a:spLocks noGrp="1"/>
          </p:cNvSpPr>
          <p:nvPr>
            <p:ph type="body" sz="half" idx="2"/>
          </p:nvPr>
        </p:nvSpPr>
        <p:spPr>
          <a:xfrm>
            <a:off x="7287393" y="28342526"/>
            <a:ext cx="22307550" cy="4250119"/>
          </a:xfrm>
        </p:spPr>
        <p:txBody>
          <a:bodyPr/>
          <a:lstStyle>
            <a:lvl1pPr marL="0" indent="0">
              <a:buNone/>
              <a:defRPr sz="6400"/>
            </a:lvl1pPr>
            <a:lvl2pPr marL="2096948" indent="0">
              <a:buNone/>
              <a:defRPr sz="5500"/>
            </a:lvl2pPr>
            <a:lvl3pPr marL="4193896" indent="0">
              <a:buNone/>
              <a:defRPr sz="4600"/>
            </a:lvl3pPr>
            <a:lvl4pPr marL="6290843" indent="0">
              <a:buNone/>
              <a:defRPr sz="4100"/>
            </a:lvl4pPr>
            <a:lvl5pPr marL="8387791" indent="0">
              <a:buNone/>
              <a:defRPr sz="4100"/>
            </a:lvl5pPr>
            <a:lvl6pPr marL="10484739" indent="0">
              <a:buNone/>
              <a:defRPr sz="4100"/>
            </a:lvl6pPr>
            <a:lvl7pPr marL="12581687" indent="0">
              <a:buNone/>
              <a:defRPr sz="4100"/>
            </a:lvl7pPr>
            <a:lvl8pPr marL="14678635" indent="0">
              <a:buNone/>
              <a:defRPr sz="4100"/>
            </a:lvl8pPr>
            <a:lvl9pPr marL="16775582" indent="0">
              <a:buNone/>
              <a:defRPr sz="41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E150C14-2C08-47EE-831F-231B997ED0FC}" type="datetimeFigureOut">
              <a:rPr lang="en-US"/>
              <a:pPr>
                <a:defRPr/>
              </a:pPr>
              <a:t>4/15/2008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D278DEA-7037-462F-AF54-0294CA05289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EA0E670-BC55-4082-8BD1-13B505C1AA56}" type="datetimeFigureOut">
              <a:rPr lang="en-US"/>
              <a:pPr>
                <a:defRPr/>
              </a:pPr>
              <a:t>4/15/2008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D5FCA17-9269-4CE9-AB67-044A773AEC0E}"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954956" y="1450244"/>
            <a:ext cx="8365331" cy="3089930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58962" y="1450244"/>
            <a:ext cx="24476340" cy="3089930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7715C2-0048-414B-8888-491157AF96D5}" type="datetimeFigureOut">
              <a:rPr lang="en-US"/>
              <a:pPr>
                <a:defRPr/>
              </a:pPr>
              <a:t>4/15/2008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E24C75A-DBAA-4310-849D-AC1B5139875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858963" y="1450975"/>
            <a:ext cx="33461325" cy="6035675"/>
          </a:xfrm>
          <a:prstGeom prst="rect">
            <a:avLst/>
          </a:prstGeom>
          <a:noFill/>
          <a:ln w="9525">
            <a:noFill/>
            <a:miter lim="800000"/>
            <a:headEnd/>
            <a:tailEnd/>
          </a:ln>
        </p:spPr>
        <p:txBody>
          <a:bodyPr vert="horz" wrap="square" lIns="419390" tIns="209695" rIns="419390" bIns="209695"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1858963" y="8450263"/>
            <a:ext cx="33461325" cy="23899812"/>
          </a:xfrm>
          <a:prstGeom prst="rect">
            <a:avLst/>
          </a:prstGeom>
          <a:noFill/>
          <a:ln w="9525">
            <a:noFill/>
            <a:miter lim="800000"/>
            <a:headEnd/>
            <a:tailEnd/>
          </a:ln>
        </p:spPr>
        <p:txBody>
          <a:bodyPr vert="horz" wrap="square" lIns="419390" tIns="209695" rIns="419390" bIns="20969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1858963" y="33564513"/>
            <a:ext cx="8675687" cy="1928812"/>
          </a:xfrm>
          <a:prstGeom prst="rect">
            <a:avLst/>
          </a:prstGeom>
        </p:spPr>
        <p:txBody>
          <a:bodyPr vert="horz" lIns="419390" tIns="209695" rIns="419390" bIns="209695" rtlCol="0" anchor="ctr"/>
          <a:lstStyle>
            <a:lvl1pPr algn="l" defTabSz="4193896" fontAlgn="auto">
              <a:spcBef>
                <a:spcPts val="0"/>
              </a:spcBef>
              <a:spcAft>
                <a:spcPts val="0"/>
              </a:spcAft>
              <a:defRPr sz="5500" smtClean="0">
                <a:solidFill>
                  <a:schemeClr val="tx1">
                    <a:tint val="75000"/>
                  </a:schemeClr>
                </a:solidFill>
                <a:latin typeface="+mn-lt"/>
              </a:defRPr>
            </a:lvl1pPr>
          </a:lstStyle>
          <a:p>
            <a:pPr>
              <a:defRPr/>
            </a:pPr>
            <a:fld id="{FD689094-A56D-405E-A93C-15F62DC4B7EB}" type="datetimeFigureOut">
              <a:rPr lang="en-US"/>
              <a:pPr>
                <a:defRPr/>
              </a:pPr>
              <a:t>4/15/2008</a:t>
            </a:fld>
            <a:endParaRPr lang="en-US"/>
          </a:p>
        </p:txBody>
      </p:sp>
      <p:sp>
        <p:nvSpPr>
          <p:cNvPr id="5" name="Footer Placeholder 4"/>
          <p:cNvSpPr>
            <a:spLocks noGrp="1"/>
          </p:cNvSpPr>
          <p:nvPr>
            <p:ph type="ftr" sz="quarter" idx="3"/>
          </p:nvPr>
        </p:nvSpPr>
        <p:spPr>
          <a:xfrm>
            <a:off x="12703175" y="33564513"/>
            <a:ext cx="11772900" cy="1928812"/>
          </a:xfrm>
          <a:prstGeom prst="rect">
            <a:avLst/>
          </a:prstGeom>
        </p:spPr>
        <p:txBody>
          <a:bodyPr vert="horz" lIns="419390" tIns="209695" rIns="419390" bIns="209695" rtlCol="0" anchor="ctr"/>
          <a:lstStyle>
            <a:lvl1pPr algn="ctr" defTabSz="4193896" fontAlgn="auto">
              <a:spcBef>
                <a:spcPts val="0"/>
              </a:spcBef>
              <a:spcAft>
                <a:spcPts val="0"/>
              </a:spcAft>
              <a:defRPr sz="55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26644600" y="33564513"/>
            <a:ext cx="8675688" cy="1928812"/>
          </a:xfrm>
          <a:prstGeom prst="rect">
            <a:avLst/>
          </a:prstGeom>
        </p:spPr>
        <p:txBody>
          <a:bodyPr vert="horz" lIns="419390" tIns="209695" rIns="419390" bIns="209695" rtlCol="0" anchor="ctr"/>
          <a:lstStyle>
            <a:lvl1pPr algn="r" defTabSz="4193896" fontAlgn="auto">
              <a:spcBef>
                <a:spcPts val="0"/>
              </a:spcBef>
              <a:spcAft>
                <a:spcPts val="0"/>
              </a:spcAft>
              <a:defRPr sz="5500" smtClean="0">
                <a:solidFill>
                  <a:schemeClr val="tx1">
                    <a:tint val="75000"/>
                  </a:schemeClr>
                </a:solidFill>
                <a:latin typeface="+mn-lt"/>
              </a:defRPr>
            </a:lvl1pPr>
          </a:lstStyle>
          <a:p>
            <a:pPr>
              <a:defRPr/>
            </a:pPr>
            <a:fld id="{3E4CBC32-2CAA-429E-A606-6EDC7A719B4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4192588" rtl="0" fontAlgn="base">
        <a:spcBef>
          <a:spcPct val="0"/>
        </a:spcBef>
        <a:spcAft>
          <a:spcPct val="0"/>
        </a:spcAft>
        <a:defRPr sz="20200" kern="1200">
          <a:solidFill>
            <a:schemeClr val="tx1"/>
          </a:solidFill>
          <a:latin typeface="+mj-lt"/>
          <a:ea typeface="+mj-ea"/>
          <a:cs typeface="+mj-cs"/>
        </a:defRPr>
      </a:lvl1pPr>
      <a:lvl2pPr algn="ctr" defTabSz="4192588" rtl="0" fontAlgn="base">
        <a:spcBef>
          <a:spcPct val="0"/>
        </a:spcBef>
        <a:spcAft>
          <a:spcPct val="0"/>
        </a:spcAft>
        <a:defRPr sz="20200">
          <a:solidFill>
            <a:schemeClr val="tx1"/>
          </a:solidFill>
          <a:latin typeface="Calibri" pitchFamily="34" charset="0"/>
        </a:defRPr>
      </a:lvl2pPr>
      <a:lvl3pPr algn="ctr" defTabSz="4192588" rtl="0" fontAlgn="base">
        <a:spcBef>
          <a:spcPct val="0"/>
        </a:spcBef>
        <a:spcAft>
          <a:spcPct val="0"/>
        </a:spcAft>
        <a:defRPr sz="20200">
          <a:solidFill>
            <a:schemeClr val="tx1"/>
          </a:solidFill>
          <a:latin typeface="Calibri" pitchFamily="34" charset="0"/>
        </a:defRPr>
      </a:lvl3pPr>
      <a:lvl4pPr algn="ctr" defTabSz="4192588" rtl="0" fontAlgn="base">
        <a:spcBef>
          <a:spcPct val="0"/>
        </a:spcBef>
        <a:spcAft>
          <a:spcPct val="0"/>
        </a:spcAft>
        <a:defRPr sz="20200">
          <a:solidFill>
            <a:schemeClr val="tx1"/>
          </a:solidFill>
          <a:latin typeface="Calibri" pitchFamily="34" charset="0"/>
        </a:defRPr>
      </a:lvl4pPr>
      <a:lvl5pPr algn="ctr" defTabSz="4192588" rtl="0" fontAlgn="base">
        <a:spcBef>
          <a:spcPct val="0"/>
        </a:spcBef>
        <a:spcAft>
          <a:spcPct val="0"/>
        </a:spcAft>
        <a:defRPr sz="20200">
          <a:solidFill>
            <a:schemeClr val="tx1"/>
          </a:solidFill>
          <a:latin typeface="Calibri" pitchFamily="34" charset="0"/>
        </a:defRPr>
      </a:lvl5pPr>
      <a:lvl6pPr marL="457200" algn="ctr" defTabSz="4192588" rtl="0" fontAlgn="base">
        <a:spcBef>
          <a:spcPct val="0"/>
        </a:spcBef>
        <a:spcAft>
          <a:spcPct val="0"/>
        </a:spcAft>
        <a:defRPr sz="20200">
          <a:solidFill>
            <a:schemeClr val="tx1"/>
          </a:solidFill>
          <a:latin typeface="Calibri" pitchFamily="34" charset="0"/>
        </a:defRPr>
      </a:lvl6pPr>
      <a:lvl7pPr marL="914400" algn="ctr" defTabSz="4192588" rtl="0" fontAlgn="base">
        <a:spcBef>
          <a:spcPct val="0"/>
        </a:spcBef>
        <a:spcAft>
          <a:spcPct val="0"/>
        </a:spcAft>
        <a:defRPr sz="20200">
          <a:solidFill>
            <a:schemeClr val="tx1"/>
          </a:solidFill>
          <a:latin typeface="Calibri" pitchFamily="34" charset="0"/>
        </a:defRPr>
      </a:lvl7pPr>
      <a:lvl8pPr marL="1371600" algn="ctr" defTabSz="4192588" rtl="0" fontAlgn="base">
        <a:spcBef>
          <a:spcPct val="0"/>
        </a:spcBef>
        <a:spcAft>
          <a:spcPct val="0"/>
        </a:spcAft>
        <a:defRPr sz="20200">
          <a:solidFill>
            <a:schemeClr val="tx1"/>
          </a:solidFill>
          <a:latin typeface="Calibri" pitchFamily="34" charset="0"/>
        </a:defRPr>
      </a:lvl8pPr>
      <a:lvl9pPr marL="1828800" algn="ctr" defTabSz="4192588" rtl="0" fontAlgn="base">
        <a:spcBef>
          <a:spcPct val="0"/>
        </a:spcBef>
        <a:spcAft>
          <a:spcPct val="0"/>
        </a:spcAft>
        <a:defRPr sz="20200">
          <a:solidFill>
            <a:schemeClr val="tx1"/>
          </a:solidFill>
          <a:latin typeface="Calibri" pitchFamily="34" charset="0"/>
        </a:defRPr>
      </a:lvl9pPr>
    </p:titleStyle>
    <p:bodyStyle>
      <a:lvl1pPr marL="1571625" indent="-1571625" algn="l" defTabSz="4192588" rtl="0" fontAlgn="base">
        <a:spcBef>
          <a:spcPct val="20000"/>
        </a:spcBef>
        <a:spcAft>
          <a:spcPct val="0"/>
        </a:spcAft>
        <a:buFont typeface="Arial" charset="0"/>
        <a:buChar char="•"/>
        <a:defRPr sz="14700" kern="1200">
          <a:solidFill>
            <a:schemeClr val="tx1"/>
          </a:solidFill>
          <a:latin typeface="+mn-lt"/>
          <a:ea typeface="+mn-ea"/>
          <a:cs typeface="+mn-cs"/>
        </a:defRPr>
      </a:lvl1pPr>
      <a:lvl2pPr marL="3406775" indent="-1309688" algn="l" defTabSz="4192588" rtl="0" fontAlgn="base">
        <a:spcBef>
          <a:spcPct val="20000"/>
        </a:spcBef>
        <a:spcAft>
          <a:spcPct val="0"/>
        </a:spcAft>
        <a:buFont typeface="Arial" charset="0"/>
        <a:buChar char="–"/>
        <a:defRPr sz="12800" kern="1200">
          <a:solidFill>
            <a:schemeClr val="tx1"/>
          </a:solidFill>
          <a:latin typeface="+mn-lt"/>
          <a:ea typeface="+mn-ea"/>
          <a:cs typeface="+mn-cs"/>
        </a:defRPr>
      </a:lvl2pPr>
      <a:lvl3pPr marL="5241925" indent="-1047750" algn="l" defTabSz="4192588" rtl="0" fontAlgn="base">
        <a:spcBef>
          <a:spcPct val="20000"/>
        </a:spcBef>
        <a:spcAft>
          <a:spcPct val="0"/>
        </a:spcAft>
        <a:buFont typeface="Arial" charset="0"/>
        <a:buChar char="•"/>
        <a:defRPr sz="11000" kern="1200">
          <a:solidFill>
            <a:schemeClr val="tx1"/>
          </a:solidFill>
          <a:latin typeface="+mn-lt"/>
          <a:ea typeface="+mn-ea"/>
          <a:cs typeface="+mn-cs"/>
        </a:defRPr>
      </a:lvl3pPr>
      <a:lvl4pPr marL="7339013" indent="-1047750" algn="l" defTabSz="4192588" rtl="0" fontAlgn="base">
        <a:spcBef>
          <a:spcPct val="20000"/>
        </a:spcBef>
        <a:spcAft>
          <a:spcPct val="0"/>
        </a:spcAft>
        <a:buFont typeface="Arial" charset="0"/>
        <a:buChar char="–"/>
        <a:defRPr sz="9200" kern="1200">
          <a:solidFill>
            <a:schemeClr val="tx1"/>
          </a:solidFill>
          <a:latin typeface="+mn-lt"/>
          <a:ea typeface="+mn-ea"/>
          <a:cs typeface="+mn-cs"/>
        </a:defRPr>
      </a:lvl4pPr>
      <a:lvl5pPr marL="9436100" indent="-1047750" algn="l" defTabSz="4192588" rtl="0" fontAlgn="base">
        <a:spcBef>
          <a:spcPct val="20000"/>
        </a:spcBef>
        <a:spcAft>
          <a:spcPct val="0"/>
        </a:spcAft>
        <a:buFont typeface="Arial" charset="0"/>
        <a:buChar char="»"/>
        <a:defRPr sz="9200" kern="1200">
          <a:solidFill>
            <a:schemeClr val="tx1"/>
          </a:solidFill>
          <a:latin typeface="+mn-lt"/>
          <a:ea typeface="+mn-ea"/>
          <a:cs typeface="+mn-cs"/>
        </a:defRPr>
      </a:lvl5pPr>
      <a:lvl6pPr marL="11533213" indent="-1048474" algn="l" defTabSz="4193896" rtl="0" eaLnBrk="1" latinLnBrk="0" hangingPunct="1">
        <a:spcBef>
          <a:spcPct val="20000"/>
        </a:spcBef>
        <a:buFont typeface="Arial" pitchFamily="34" charset="0"/>
        <a:buChar char="•"/>
        <a:defRPr sz="9200" kern="1200">
          <a:solidFill>
            <a:schemeClr val="tx1"/>
          </a:solidFill>
          <a:latin typeface="+mn-lt"/>
          <a:ea typeface="+mn-ea"/>
          <a:cs typeface="+mn-cs"/>
        </a:defRPr>
      </a:lvl6pPr>
      <a:lvl7pPr marL="13630161" indent="-1048474" algn="l" defTabSz="4193896" rtl="0" eaLnBrk="1" latinLnBrk="0" hangingPunct="1">
        <a:spcBef>
          <a:spcPct val="20000"/>
        </a:spcBef>
        <a:buFont typeface="Arial" pitchFamily="34" charset="0"/>
        <a:buChar char="•"/>
        <a:defRPr sz="9200" kern="1200">
          <a:solidFill>
            <a:schemeClr val="tx1"/>
          </a:solidFill>
          <a:latin typeface="+mn-lt"/>
          <a:ea typeface="+mn-ea"/>
          <a:cs typeface="+mn-cs"/>
        </a:defRPr>
      </a:lvl7pPr>
      <a:lvl8pPr marL="15727109" indent="-1048474" algn="l" defTabSz="4193896" rtl="0" eaLnBrk="1" latinLnBrk="0" hangingPunct="1">
        <a:spcBef>
          <a:spcPct val="20000"/>
        </a:spcBef>
        <a:buFont typeface="Arial" pitchFamily="34" charset="0"/>
        <a:buChar char="•"/>
        <a:defRPr sz="9200" kern="1200">
          <a:solidFill>
            <a:schemeClr val="tx1"/>
          </a:solidFill>
          <a:latin typeface="+mn-lt"/>
          <a:ea typeface="+mn-ea"/>
          <a:cs typeface="+mn-cs"/>
        </a:defRPr>
      </a:lvl8pPr>
      <a:lvl9pPr marL="17824056" indent="-1048474" algn="l" defTabSz="4193896" rtl="0" eaLnBrk="1" latinLnBrk="0" hangingPunct="1">
        <a:spcBef>
          <a:spcPct val="20000"/>
        </a:spcBef>
        <a:buFont typeface="Arial" pitchFamily="34" charset="0"/>
        <a:buChar char="•"/>
        <a:defRPr sz="9200" kern="1200">
          <a:solidFill>
            <a:schemeClr val="tx1"/>
          </a:solidFill>
          <a:latin typeface="+mn-lt"/>
          <a:ea typeface="+mn-ea"/>
          <a:cs typeface="+mn-cs"/>
        </a:defRPr>
      </a:lvl9pPr>
    </p:bodyStyle>
    <p:otherStyle>
      <a:defPPr>
        <a:defRPr lang="en-US"/>
      </a:defPPr>
      <a:lvl1pPr marL="0" algn="l" defTabSz="4193896" rtl="0" eaLnBrk="1" latinLnBrk="0" hangingPunct="1">
        <a:defRPr sz="8300" kern="1200">
          <a:solidFill>
            <a:schemeClr val="tx1"/>
          </a:solidFill>
          <a:latin typeface="+mn-lt"/>
          <a:ea typeface="+mn-ea"/>
          <a:cs typeface="+mn-cs"/>
        </a:defRPr>
      </a:lvl1pPr>
      <a:lvl2pPr marL="2096948" algn="l" defTabSz="4193896" rtl="0" eaLnBrk="1" latinLnBrk="0" hangingPunct="1">
        <a:defRPr sz="8300" kern="1200">
          <a:solidFill>
            <a:schemeClr val="tx1"/>
          </a:solidFill>
          <a:latin typeface="+mn-lt"/>
          <a:ea typeface="+mn-ea"/>
          <a:cs typeface="+mn-cs"/>
        </a:defRPr>
      </a:lvl2pPr>
      <a:lvl3pPr marL="4193896" algn="l" defTabSz="4193896" rtl="0" eaLnBrk="1" latinLnBrk="0" hangingPunct="1">
        <a:defRPr sz="8300" kern="1200">
          <a:solidFill>
            <a:schemeClr val="tx1"/>
          </a:solidFill>
          <a:latin typeface="+mn-lt"/>
          <a:ea typeface="+mn-ea"/>
          <a:cs typeface="+mn-cs"/>
        </a:defRPr>
      </a:lvl3pPr>
      <a:lvl4pPr marL="6290843" algn="l" defTabSz="4193896" rtl="0" eaLnBrk="1" latinLnBrk="0" hangingPunct="1">
        <a:defRPr sz="8300" kern="1200">
          <a:solidFill>
            <a:schemeClr val="tx1"/>
          </a:solidFill>
          <a:latin typeface="+mn-lt"/>
          <a:ea typeface="+mn-ea"/>
          <a:cs typeface="+mn-cs"/>
        </a:defRPr>
      </a:lvl4pPr>
      <a:lvl5pPr marL="8387791" algn="l" defTabSz="4193896" rtl="0" eaLnBrk="1" latinLnBrk="0" hangingPunct="1">
        <a:defRPr sz="8300" kern="1200">
          <a:solidFill>
            <a:schemeClr val="tx1"/>
          </a:solidFill>
          <a:latin typeface="+mn-lt"/>
          <a:ea typeface="+mn-ea"/>
          <a:cs typeface="+mn-cs"/>
        </a:defRPr>
      </a:lvl5pPr>
      <a:lvl6pPr marL="10484739" algn="l" defTabSz="4193896" rtl="0" eaLnBrk="1" latinLnBrk="0" hangingPunct="1">
        <a:defRPr sz="8300" kern="1200">
          <a:solidFill>
            <a:schemeClr val="tx1"/>
          </a:solidFill>
          <a:latin typeface="+mn-lt"/>
          <a:ea typeface="+mn-ea"/>
          <a:cs typeface="+mn-cs"/>
        </a:defRPr>
      </a:lvl6pPr>
      <a:lvl7pPr marL="12581687" algn="l" defTabSz="4193896" rtl="0" eaLnBrk="1" latinLnBrk="0" hangingPunct="1">
        <a:defRPr sz="8300" kern="1200">
          <a:solidFill>
            <a:schemeClr val="tx1"/>
          </a:solidFill>
          <a:latin typeface="+mn-lt"/>
          <a:ea typeface="+mn-ea"/>
          <a:cs typeface="+mn-cs"/>
        </a:defRPr>
      </a:lvl7pPr>
      <a:lvl8pPr marL="14678635" algn="l" defTabSz="4193896" rtl="0" eaLnBrk="1" latinLnBrk="0" hangingPunct="1">
        <a:defRPr sz="8300" kern="1200">
          <a:solidFill>
            <a:schemeClr val="tx1"/>
          </a:solidFill>
          <a:latin typeface="+mn-lt"/>
          <a:ea typeface="+mn-ea"/>
          <a:cs typeface="+mn-cs"/>
        </a:defRPr>
      </a:lvl8pPr>
      <a:lvl9pPr marL="16775582" algn="l" defTabSz="4193896" rtl="0" eaLnBrk="1" latinLnBrk="0" hangingPunct="1">
        <a:defRPr sz="8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6854825" y="1114425"/>
            <a:ext cx="23772813" cy="4024313"/>
          </a:xfrm>
          <a:prstGeom prst="roundRect">
            <a:avLst/>
          </a:prstGeom>
          <a:solidFill>
            <a:srgbClr val="C00000"/>
          </a:solidFill>
          <a:ln w="127000" cap="flat">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txBody>
          <a:bodyPr lIns="419390" tIns="209695" rIns="419390" bIns="209695" anchor="ctr"/>
          <a:lstStyle/>
          <a:p>
            <a:pPr algn="ctr" defTabSz="4193896" fontAlgn="auto">
              <a:spcBef>
                <a:spcPts val="0"/>
              </a:spcBef>
              <a:spcAft>
                <a:spcPts val="0"/>
              </a:spcAft>
              <a:defRPr/>
            </a:pPr>
            <a:r>
              <a:rPr lang="en-US" dirty="0"/>
              <a:t>Generational Shift and Drug Abuse in the </a:t>
            </a:r>
            <a:r>
              <a:rPr lang="en-US" dirty="0"/>
              <a:t>Aged</a:t>
            </a:r>
          </a:p>
          <a:p>
            <a:pPr algn="ctr" defTabSz="4193896" fontAlgn="auto">
              <a:spcBef>
                <a:spcPts val="0"/>
              </a:spcBef>
              <a:spcAft>
                <a:spcPts val="0"/>
              </a:spcAft>
              <a:defRPr/>
            </a:pPr>
            <a:r>
              <a:rPr lang="en-US" dirty="0"/>
              <a:t>John White, Ph.D. </a:t>
            </a:r>
            <a:r>
              <a:rPr lang="en-US" dirty="0"/>
              <a:t>WKU</a:t>
            </a:r>
          </a:p>
          <a:p>
            <a:pPr algn="ctr" defTabSz="4193896" fontAlgn="auto">
              <a:spcBef>
                <a:spcPts val="0"/>
              </a:spcBef>
              <a:spcAft>
                <a:spcPts val="0"/>
              </a:spcAft>
              <a:defRPr/>
            </a:pPr>
            <a:r>
              <a:rPr lang="en-US" dirty="0"/>
              <a:t>David F. Duncan, </a:t>
            </a:r>
            <a:r>
              <a:rPr lang="en-US" dirty="0" err="1"/>
              <a:t>Dr.P.H</a:t>
            </a:r>
            <a:r>
              <a:rPr lang="en-US" dirty="0"/>
              <a:t>. </a:t>
            </a:r>
            <a:r>
              <a:rPr lang="en-US" dirty="0"/>
              <a:t>Duncan </a:t>
            </a:r>
            <a:r>
              <a:rPr lang="en-US" dirty="0"/>
              <a:t>&amp; </a:t>
            </a:r>
            <a:r>
              <a:rPr lang="en-US" dirty="0"/>
              <a:t>Associates</a:t>
            </a:r>
            <a:endParaRPr lang="en-US" dirty="0"/>
          </a:p>
        </p:txBody>
      </p:sp>
      <p:grpSp>
        <p:nvGrpSpPr>
          <p:cNvPr id="13314" name="Group 32"/>
          <p:cNvGrpSpPr>
            <a:grpSpLocks/>
          </p:cNvGrpSpPr>
          <p:nvPr/>
        </p:nvGrpSpPr>
        <p:grpSpPr bwMode="auto">
          <a:xfrm>
            <a:off x="2359025" y="6829425"/>
            <a:ext cx="10134600" cy="11744325"/>
            <a:chOff x="2359025" y="6829425"/>
            <a:chExt cx="10134600" cy="11743670"/>
          </a:xfrm>
        </p:grpSpPr>
        <p:sp>
          <p:nvSpPr>
            <p:cNvPr id="13545" name="TextBox 16"/>
            <p:cNvSpPr txBox="1">
              <a:spLocks noChangeArrowheads="1"/>
            </p:cNvSpPr>
            <p:nvPr/>
          </p:nvSpPr>
          <p:spPr bwMode="auto">
            <a:xfrm>
              <a:off x="4454525" y="6829425"/>
              <a:ext cx="5943600" cy="830997"/>
            </a:xfrm>
            <a:prstGeom prst="rect">
              <a:avLst/>
            </a:prstGeom>
            <a:solidFill>
              <a:srgbClr val="C00000"/>
            </a:solidFill>
            <a:ln w="9525" cap="rnd">
              <a:solidFill>
                <a:srgbClr val="C00000"/>
              </a:solidFill>
              <a:miter lim="800000"/>
              <a:headEnd/>
              <a:tailEnd/>
            </a:ln>
          </p:spPr>
          <p:txBody>
            <a:bodyPr anchor="ctr">
              <a:spAutoFit/>
            </a:bodyPr>
            <a:lstStyle/>
            <a:p>
              <a:pPr algn="ctr"/>
              <a:r>
                <a:rPr lang="en-US" sz="4800">
                  <a:solidFill>
                    <a:schemeClr val="bg1"/>
                  </a:solidFill>
                  <a:latin typeface="Copperplate Gothic Bold" pitchFamily="34" charset="0"/>
                </a:rPr>
                <a:t>Introduction</a:t>
              </a:r>
            </a:p>
          </p:txBody>
        </p:sp>
        <p:sp>
          <p:nvSpPr>
            <p:cNvPr id="18" name="Rectangle 17"/>
            <p:cNvSpPr/>
            <p:nvPr/>
          </p:nvSpPr>
          <p:spPr>
            <a:xfrm>
              <a:off x="2359025" y="8200949"/>
              <a:ext cx="10134600" cy="10372146"/>
            </a:xfrm>
            <a:prstGeom prst="rect">
              <a:avLst/>
            </a:prstGeom>
            <a:ln w="38100">
              <a:solidFill>
                <a:schemeClr val="accent2">
                  <a:lumMod val="60000"/>
                  <a:lumOff val="40000"/>
                </a:schemeClr>
              </a:solidFill>
            </a:ln>
            <a:effectLst>
              <a:outerShdw blurRad="50800" dist="38100" dir="2700000" algn="tl" rotWithShape="0">
                <a:prstClr val="black">
                  <a:alpha val="40000"/>
                </a:prstClr>
              </a:outerShdw>
            </a:effectLst>
          </p:spPr>
          <p:txBody>
            <a:bodyPr>
              <a:spAutoFit/>
            </a:bodyPr>
            <a:lstStyle/>
            <a:p>
              <a:pPr indent="457200" defTabSz="4193896" fontAlgn="auto">
                <a:lnSpc>
                  <a:spcPct val="150000"/>
                </a:lnSpc>
                <a:spcBef>
                  <a:spcPts val="0"/>
                </a:spcBef>
                <a:spcAft>
                  <a:spcPts val="600"/>
                </a:spcAft>
                <a:defRPr/>
              </a:pPr>
              <a:r>
                <a:rPr lang="en-US" sz="1600" dirty="0">
                  <a:latin typeface="+mn-lt"/>
                </a:rPr>
                <a:t>Substance abuse, particularly of alcohol and prescription drugs, among adults 60 and older has been identified as one of the fastest growing health problems facing the nation.  Even as the number of older adults suffering from these disorders climbs, the Center for Substance Abuse Treatment warns that the situation “remains underestimated, </a:t>
              </a:r>
              <a:r>
                <a:rPr lang="en-US" sz="1600" dirty="0" err="1">
                  <a:latin typeface="+mn-lt"/>
                </a:rPr>
                <a:t>underidentified</a:t>
              </a:r>
              <a:r>
                <a:rPr lang="en-US" sz="1600" dirty="0">
                  <a:latin typeface="+mn-lt"/>
                </a:rPr>
                <a:t>, </a:t>
              </a:r>
              <a:r>
                <a:rPr lang="en-US" sz="1600" dirty="0" err="1">
                  <a:latin typeface="+mn-lt"/>
                </a:rPr>
                <a:t>underdiagnosed</a:t>
              </a:r>
              <a:r>
                <a:rPr lang="en-US" sz="1600" dirty="0">
                  <a:latin typeface="+mn-lt"/>
                </a:rPr>
                <a:t>, and undertreated” (CSAT 1998).  </a:t>
              </a:r>
            </a:p>
            <a:p>
              <a:pPr indent="457200" defTabSz="4193896" fontAlgn="auto">
                <a:lnSpc>
                  <a:spcPct val="150000"/>
                </a:lnSpc>
                <a:spcBef>
                  <a:spcPts val="0"/>
                </a:spcBef>
                <a:spcAft>
                  <a:spcPts val="600"/>
                </a:spcAft>
                <a:defRPr/>
              </a:pPr>
              <a:r>
                <a:rPr lang="en-US" sz="1600" dirty="0">
                  <a:latin typeface="+mn-lt"/>
                </a:rPr>
                <a:t>Until relatively recently, substance abuse by the elderly was not addressed by either the substance abuse or the </a:t>
              </a:r>
              <a:r>
                <a:rPr lang="en-US" sz="1600" dirty="0" err="1">
                  <a:latin typeface="+mn-lt"/>
                </a:rPr>
                <a:t>gerontological</a:t>
              </a:r>
              <a:r>
                <a:rPr lang="en-US" sz="1600" dirty="0">
                  <a:latin typeface="+mn-lt"/>
                </a:rPr>
                <a:t> literature (CSAT 1998).  Over the past several decades, there has been a growing recognition of abuse of alcohol and of prescription and over-the-counter medications by the elderly.  The consensus view has been that alcohol abuse and misuse is the major substance abuse problem among older adults, affecting some 2.5 million older adults, with abuse of legal medications being a smaller problem of unclearly assessed numbers.  Abuse of illicit drugs has been seen as not being a problem in this population (</a:t>
              </a:r>
              <a:r>
                <a:rPr lang="en-US" sz="1600" dirty="0" err="1">
                  <a:latin typeface="+mn-lt"/>
                </a:rPr>
                <a:t>Schonfeld</a:t>
              </a:r>
              <a:r>
                <a:rPr lang="en-US" sz="1600" dirty="0">
                  <a:latin typeface="+mn-lt"/>
                </a:rPr>
                <a:t> &amp;Dupree 1985).</a:t>
              </a:r>
            </a:p>
            <a:p>
              <a:pPr indent="457200" defTabSz="4193896" fontAlgn="auto">
                <a:lnSpc>
                  <a:spcPct val="150000"/>
                </a:lnSpc>
                <a:spcBef>
                  <a:spcPts val="0"/>
                </a:spcBef>
                <a:spcAft>
                  <a:spcPts val="600"/>
                </a:spcAft>
                <a:defRPr/>
              </a:pPr>
              <a:r>
                <a:rPr lang="en-US" sz="1600" dirty="0">
                  <a:latin typeface="+mn-lt"/>
                </a:rPr>
                <a:t>We suggest that this assessment of the situation may no longer be valid and that increasing attention needs to be paid to possible abuse of illicit drugs by elder Americans as the “baby boomers” reach retirement age.  According to Sigel (1996): </a:t>
              </a:r>
            </a:p>
            <a:p>
              <a:pPr marL="914400" defTabSz="4193896" fontAlgn="auto">
                <a:lnSpc>
                  <a:spcPct val="150000"/>
                </a:lnSpc>
                <a:spcBef>
                  <a:spcPts val="0"/>
                </a:spcBef>
                <a:spcAft>
                  <a:spcPts val="600"/>
                </a:spcAft>
                <a:defRPr/>
              </a:pPr>
              <a:r>
                <a:rPr lang="en-US" sz="1600" dirty="0">
                  <a:latin typeface="+mn-lt"/>
                </a:rPr>
                <a:t>“Between 2010 and 2030, the population aged 65 and over is expected to grow by 75 percent to over 69 million.  During the 2030 to 2050 period, the growth rate is projected to increase 14 percent, and the number of elderly is expected to increase to about 79 million.  Because the growth of the elderly population in the early period is not much different from that of the population under age 65, the proportion of elderly in the population will not change significantly between now and 2010, remaining at approximately 13 percent.  However, from 2010 to 2030, the growth rate of the elderly exceeds that of the population under age 65, so that the proportion of the elderly in the overall total increases sharply to 20 percent.  Thereafter, at least until 2050, the age segments of the population grow rather evenly and the percentage of the elderly in the overall population remains unchanged.”</a:t>
              </a:r>
            </a:p>
            <a:p>
              <a:pPr indent="457200" defTabSz="4193896" fontAlgn="auto">
                <a:lnSpc>
                  <a:spcPct val="150000"/>
                </a:lnSpc>
                <a:spcBef>
                  <a:spcPts val="0"/>
                </a:spcBef>
                <a:spcAft>
                  <a:spcPts val="600"/>
                </a:spcAft>
                <a:defRPr/>
              </a:pPr>
              <a:r>
                <a:rPr lang="en-US" sz="1600" dirty="0">
                  <a:latin typeface="+mn-lt"/>
                </a:rPr>
                <a:t>Given the historically high levels of drug use among this generation, the impact on the prevalence of drug problems among the elderly population should be substantial.  It remains to be seen how many baby boomers will continue their drug use in later life.  Furthermore, the same amount of drug taken at the age of 25 may have markedly different effects when consumed at the age of 75.  It remains uncertain how many baby boomers will develop a problem as a result of continuing to use drugs</a:t>
              </a:r>
              <a:r>
                <a:rPr lang="en-US" sz="1600" dirty="0">
                  <a:latin typeface="+mn-lt"/>
                </a:rPr>
                <a:t>.</a:t>
              </a:r>
              <a:endParaRPr lang="en-US" sz="1600" dirty="0">
                <a:latin typeface="+mn-lt"/>
              </a:endParaRPr>
            </a:p>
          </p:txBody>
        </p:sp>
      </p:grpSp>
      <p:sp>
        <p:nvSpPr>
          <p:cNvPr id="20" name="Rounded Rectangle 19"/>
          <p:cNvSpPr/>
          <p:nvPr/>
        </p:nvSpPr>
        <p:spPr>
          <a:xfrm>
            <a:off x="13522325" y="6448425"/>
            <a:ext cx="9982200" cy="1676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193896" fontAlgn="auto">
              <a:spcBef>
                <a:spcPts val="0"/>
              </a:spcBef>
              <a:spcAft>
                <a:spcPts val="0"/>
              </a:spcAft>
              <a:defRPr/>
            </a:pPr>
            <a:r>
              <a:rPr lang="en-US" sz="2400" dirty="0">
                <a:latin typeface="Copperplate Gothic Bold" pitchFamily="34" charset="0"/>
              </a:rPr>
              <a:t>Question:</a:t>
            </a:r>
          </a:p>
          <a:p>
            <a:pPr algn="ctr" defTabSz="4193896" fontAlgn="auto">
              <a:spcBef>
                <a:spcPts val="0"/>
              </a:spcBef>
              <a:spcAft>
                <a:spcPts val="0"/>
              </a:spcAft>
              <a:defRPr/>
            </a:pPr>
            <a:r>
              <a:rPr lang="en-US" sz="2400" dirty="0">
                <a:latin typeface="Copperplate Gothic Bold" pitchFamily="34" charset="0"/>
              </a:rPr>
              <a:t>Has the Use of Illicit Drugs in the Population Over 50 Increased over the Past Two Decades</a:t>
            </a:r>
            <a:endParaRPr lang="en-US" sz="2400" dirty="0">
              <a:latin typeface="Copperplate Gothic Bold" pitchFamily="34" charset="0"/>
            </a:endParaRPr>
          </a:p>
        </p:txBody>
      </p:sp>
      <p:sp>
        <p:nvSpPr>
          <p:cNvPr id="23" name="Rounded Rectangle 22"/>
          <p:cNvSpPr/>
          <p:nvPr/>
        </p:nvSpPr>
        <p:spPr>
          <a:xfrm>
            <a:off x="13484225" y="8658225"/>
            <a:ext cx="10058400" cy="1676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193896" fontAlgn="auto">
              <a:spcBef>
                <a:spcPts val="0"/>
              </a:spcBef>
              <a:spcAft>
                <a:spcPts val="0"/>
              </a:spcAft>
              <a:defRPr/>
            </a:pPr>
            <a:r>
              <a:rPr lang="en-US" sz="2400" dirty="0">
                <a:latin typeface="Copperplate Gothic Bold" pitchFamily="34" charset="0"/>
              </a:rPr>
              <a:t>Data are from the National Household Survey on Drug Abuse (1985; n=1,103) and the National Survey on Drug Use and Health (2006; n=5830)</a:t>
            </a:r>
            <a:endParaRPr lang="en-US" sz="2400" dirty="0">
              <a:latin typeface="Copperplate Gothic Bold" pitchFamily="34" charset="0"/>
            </a:endParaRPr>
          </a:p>
        </p:txBody>
      </p:sp>
      <p:sp>
        <p:nvSpPr>
          <p:cNvPr id="25" name="Rounded Rectangle 24"/>
          <p:cNvSpPr/>
          <p:nvPr/>
        </p:nvSpPr>
        <p:spPr>
          <a:xfrm>
            <a:off x="13484225" y="10868025"/>
            <a:ext cx="10058400" cy="1676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193896" fontAlgn="auto">
              <a:spcBef>
                <a:spcPts val="0"/>
              </a:spcBef>
              <a:spcAft>
                <a:spcPts val="0"/>
              </a:spcAft>
              <a:defRPr/>
            </a:pPr>
            <a:r>
              <a:rPr lang="en-US" sz="2400" dirty="0">
                <a:latin typeface="Copperplate Gothic Bold" pitchFamily="34" charset="0"/>
              </a:rPr>
              <a:t>All estimates are based upon weighted data</a:t>
            </a:r>
            <a:endParaRPr lang="en-US" sz="2400" dirty="0">
              <a:latin typeface="Copperplate Gothic Bold" pitchFamily="34" charset="0"/>
            </a:endParaRPr>
          </a:p>
        </p:txBody>
      </p:sp>
      <p:sp>
        <p:nvSpPr>
          <p:cNvPr id="13318" name="TextBox 25"/>
          <p:cNvSpPr txBox="1">
            <a:spLocks noChangeArrowheads="1"/>
          </p:cNvSpPr>
          <p:nvPr/>
        </p:nvSpPr>
        <p:spPr bwMode="auto">
          <a:xfrm>
            <a:off x="27832050" y="7515225"/>
            <a:ext cx="6248400" cy="1570038"/>
          </a:xfrm>
          <a:prstGeom prst="rect">
            <a:avLst/>
          </a:prstGeom>
          <a:solidFill>
            <a:srgbClr val="C00000"/>
          </a:solidFill>
          <a:ln w="9525" cap="rnd">
            <a:solidFill>
              <a:srgbClr val="C00000"/>
            </a:solidFill>
            <a:miter lim="800000"/>
            <a:headEnd/>
            <a:tailEnd/>
          </a:ln>
        </p:spPr>
        <p:txBody>
          <a:bodyPr anchor="ctr">
            <a:spAutoFit/>
          </a:bodyPr>
          <a:lstStyle/>
          <a:p>
            <a:pPr algn="ctr"/>
            <a:r>
              <a:rPr lang="en-US" sz="4800">
                <a:solidFill>
                  <a:schemeClr val="bg1"/>
                </a:solidFill>
                <a:latin typeface="Copperplate Gothic Bold" pitchFamily="34" charset="0"/>
              </a:rPr>
              <a:t>Unrecognized</a:t>
            </a:r>
          </a:p>
          <a:p>
            <a:pPr algn="ctr"/>
            <a:r>
              <a:rPr lang="en-US" sz="4800">
                <a:solidFill>
                  <a:schemeClr val="bg1"/>
                </a:solidFill>
                <a:latin typeface="Copperplate Gothic Bold" pitchFamily="34" charset="0"/>
              </a:rPr>
              <a:t>Drugs</a:t>
            </a:r>
          </a:p>
        </p:txBody>
      </p:sp>
      <p:sp>
        <p:nvSpPr>
          <p:cNvPr id="13319" name="TextBox 26"/>
          <p:cNvSpPr txBox="1">
            <a:spLocks noChangeArrowheads="1"/>
          </p:cNvSpPr>
          <p:nvPr/>
        </p:nvSpPr>
        <p:spPr bwMode="auto">
          <a:xfrm>
            <a:off x="27070050" y="9577388"/>
            <a:ext cx="7772400" cy="2246312"/>
          </a:xfrm>
          <a:prstGeom prst="rect">
            <a:avLst/>
          </a:prstGeom>
          <a:noFill/>
          <a:ln w="9525">
            <a:noFill/>
            <a:miter lim="800000"/>
            <a:headEnd/>
            <a:tailEnd/>
          </a:ln>
        </p:spPr>
        <p:txBody>
          <a:bodyPr>
            <a:spAutoFit/>
          </a:bodyPr>
          <a:lstStyle/>
          <a:p>
            <a:r>
              <a:rPr lang="en-US" sz="2800">
                <a:latin typeface="Calibri" pitchFamily="34" charset="0"/>
              </a:rPr>
              <a:t>As can be seen from Table 2, tobacco use has declined over the period.   Prevalence of alcohol use  has remained largely the same.  Current use has increased while the number of abstainers has remained much the same.</a:t>
            </a:r>
          </a:p>
        </p:txBody>
      </p:sp>
      <p:sp>
        <p:nvSpPr>
          <p:cNvPr id="13320" name="TextBox 28"/>
          <p:cNvSpPr txBox="1">
            <a:spLocks noChangeArrowheads="1"/>
          </p:cNvSpPr>
          <p:nvPr/>
        </p:nvSpPr>
        <p:spPr bwMode="auto">
          <a:xfrm>
            <a:off x="5299075" y="19250025"/>
            <a:ext cx="5867400" cy="1570038"/>
          </a:xfrm>
          <a:prstGeom prst="rect">
            <a:avLst/>
          </a:prstGeom>
          <a:solidFill>
            <a:srgbClr val="C00000"/>
          </a:solidFill>
          <a:ln w="9525" cap="rnd">
            <a:solidFill>
              <a:srgbClr val="C00000"/>
            </a:solidFill>
            <a:miter lim="800000"/>
            <a:headEnd/>
            <a:tailEnd/>
          </a:ln>
        </p:spPr>
        <p:txBody>
          <a:bodyPr anchor="ctr">
            <a:spAutoFit/>
          </a:bodyPr>
          <a:lstStyle/>
          <a:p>
            <a:pPr algn="ctr"/>
            <a:r>
              <a:rPr lang="en-US" sz="4800">
                <a:solidFill>
                  <a:schemeClr val="bg1"/>
                </a:solidFill>
                <a:latin typeface="Copperplate Gothic Bold" pitchFamily="34" charset="0"/>
              </a:rPr>
              <a:t>Prescription</a:t>
            </a:r>
          </a:p>
          <a:p>
            <a:pPr algn="ctr"/>
            <a:r>
              <a:rPr lang="en-US" sz="4800">
                <a:solidFill>
                  <a:schemeClr val="bg1"/>
                </a:solidFill>
                <a:latin typeface="Copperplate Gothic Bold" pitchFamily="34" charset="0"/>
              </a:rPr>
              <a:t>Drugs</a:t>
            </a:r>
          </a:p>
        </p:txBody>
      </p:sp>
      <p:sp>
        <p:nvSpPr>
          <p:cNvPr id="13321" name="TextBox 31"/>
          <p:cNvSpPr txBox="1">
            <a:spLocks noChangeArrowheads="1"/>
          </p:cNvSpPr>
          <p:nvPr/>
        </p:nvSpPr>
        <p:spPr bwMode="auto">
          <a:xfrm>
            <a:off x="25230138" y="19619913"/>
            <a:ext cx="5029200" cy="830262"/>
          </a:xfrm>
          <a:prstGeom prst="rect">
            <a:avLst/>
          </a:prstGeom>
          <a:solidFill>
            <a:srgbClr val="C00000"/>
          </a:solidFill>
          <a:ln w="9525" cap="rnd">
            <a:solidFill>
              <a:srgbClr val="C00000"/>
            </a:solidFill>
            <a:miter lim="800000"/>
            <a:headEnd/>
            <a:tailEnd/>
          </a:ln>
        </p:spPr>
        <p:txBody>
          <a:bodyPr anchor="ctr">
            <a:spAutoFit/>
          </a:bodyPr>
          <a:lstStyle/>
          <a:p>
            <a:pPr algn="ctr"/>
            <a:r>
              <a:rPr lang="en-US" sz="4800">
                <a:solidFill>
                  <a:schemeClr val="bg1"/>
                </a:solidFill>
                <a:latin typeface="Copperplate Gothic Bold" pitchFamily="34" charset="0"/>
              </a:rPr>
              <a:t>Illicit Drugs</a:t>
            </a:r>
          </a:p>
        </p:txBody>
      </p:sp>
      <p:graphicFrame>
        <p:nvGraphicFramePr>
          <p:cNvPr id="16" name="Table 15"/>
          <p:cNvGraphicFramePr>
            <a:graphicFrameLocks noGrp="1"/>
          </p:cNvGraphicFramePr>
          <p:nvPr/>
        </p:nvGraphicFramePr>
        <p:xfrm>
          <a:off x="15582900" y="12849225"/>
          <a:ext cx="5861050" cy="6627813"/>
        </p:xfrm>
        <a:graphic>
          <a:graphicData uri="http://schemas.openxmlformats.org/drawingml/2006/table">
            <a:tbl>
              <a:tblPr/>
              <a:tblGrid>
                <a:gridCol w="2824199"/>
                <a:gridCol w="1518897"/>
                <a:gridCol w="1518897"/>
              </a:tblGrid>
              <a:tr h="475298">
                <a:tc gridSpan="3">
                  <a:txBody>
                    <a:bodyPr/>
                    <a:lstStyle/>
                    <a:p>
                      <a:pPr algn="l" fontAlgn="b"/>
                      <a:r>
                        <a:rPr lang="en-US" sz="2700" b="0" i="0" u="none" strike="noStrike" dirty="0">
                          <a:solidFill>
                            <a:srgbClr val="000000"/>
                          </a:solidFill>
                          <a:latin typeface="Calibri"/>
                        </a:rPr>
                        <a:t>Table 1. Sample Characteristics.</a:t>
                      </a:r>
                    </a:p>
                  </a:txBody>
                  <a:tcPr marL="23765" marR="23765" marT="2376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499061">
                <a:tc>
                  <a:txBody>
                    <a:bodyPr/>
                    <a:lstStyle/>
                    <a:p>
                      <a:pPr algn="l" fontAlgn="b"/>
                      <a:r>
                        <a:rPr lang="en-US" sz="2700" b="0" i="0" u="none" strike="noStrike">
                          <a:solidFill>
                            <a:srgbClr val="FFFFFF"/>
                          </a:solidFill>
                          <a:latin typeface="Calibri"/>
                        </a:rPr>
                        <a:t>Characteristics</a:t>
                      </a:r>
                    </a:p>
                  </a:txBody>
                  <a:tcPr marL="23765" marR="23765" marT="2376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700" b="0" i="0" u="none" strike="noStrike">
                          <a:solidFill>
                            <a:srgbClr val="FFFFFF"/>
                          </a:solidFill>
                          <a:latin typeface="Calibri"/>
                        </a:rPr>
                        <a:t>1985</a:t>
                      </a:r>
                    </a:p>
                  </a:txBody>
                  <a:tcPr marL="23765" marR="23765" marT="23765" marB="0" anchor="b">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700" b="0" i="0" u="none" strike="noStrike">
                          <a:solidFill>
                            <a:srgbClr val="FFFFFF"/>
                          </a:solidFill>
                          <a:latin typeface="Calibri"/>
                        </a:rPr>
                        <a:t>2006</a:t>
                      </a:r>
                    </a:p>
                  </a:txBody>
                  <a:tcPr marL="23765" marR="23765" marT="2376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rgbClr val="C00000"/>
                    </a:solidFill>
                  </a:tcPr>
                </a:tc>
              </a:tr>
              <a:tr h="499061">
                <a:tc>
                  <a:txBody>
                    <a:bodyPr/>
                    <a:lstStyle/>
                    <a:p>
                      <a:pPr algn="l" fontAlgn="b"/>
                      <a:r>
                        <a:rPr lang="en-US" sz="2700" b="0" i="0" u="none" strike="noStrike">
                          <a:solidFill>
                            <a:srgbClr val="000000"/>
                          </a:solidFill>
                          <a:latin typeface="Calibri"/>
                        </a:rPr>
                        <a:t>Male</a:t>
                      </a:r>
                    </a:p>
                  </a:txBody>
                  <a:tcPr marL="23765" marR="23765" marT="23765" marB="0" anchor="b">
                    <a:lnL w="635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a:noFill/>
                    </a:lnB>
                    <a:solidFill>
                      <a:srgbClr val="FFFFFF"/>
                    </a:solidFill>
                  </a:tcPr>
                </a:tc>
                <a:tc>
                  <a:txBody>
                    <a:bodyPr/>
                    <a:lstStyle/>
                    <a:p>
                      <a:pPr algn="r" fontAlgn="b"/>
                      <a:r>
                        <a:rPr lang="en-US" sz="2700" b="0" i="0" u="none" strike="noStrike">
                          <a:solidFill>
                            <a:srgbClr val="000000"/>
                          </a:solidFill>
                          <a:latin typeface="Calibri"/>
                        </a:rPr>
                        <a:t>42.15</a:t>
                      </a:r>
                    </a:p>
                  </a:txBody>
                  <a:tcPr marL="23765" marR="23765" marT="23765" marB="0" anchor="b">
                    <a:lnL>
                      <a:noFill/>
                    </a:lnL>
                    <a:lnR>
                      <a:noFill/>
                    </a:lnR>
                    <a:lnT w="25400" cap="flat" cmpd="dbl" algn="ctr">
                      <a:solidFill>
                        <a:srgbClr val="000000"/>
                      </a:solidFill>
                      <a:prstDash val="solid"/>
                      <a:round/>
                      <a:headEnd type="none" w="med" len="med"/>
                      <a:tailEnd type="none" w="med" len="med"/>
                    </a:lnT>
                    <a:lnB>
                      <a:noFill/>
                    </a:lnB>
                    <a:solidFill>
                      <a:srgbClr val="FFFFFF"/>
                    </a:solidFill>
                  </a:tcPr>
                </a:tc>
                <a:tc>
                  <a:txBody>
                    <a:bodyPr/>
                    <a:lstStyle/>
                    <a:p>
                      <a:pPr algn="r" fontAlgn="b"/>
                      <a:r>
                        <a:rPr lang="en-US" sz="2700" b="0" i="0" u="none" strike="noStrike">
                          <a:solidFill>
                            <a:srgbClr val="000000"/>
                          </a:solidFill>
                          <a:latin typeface="Calibri"/>
                        </a:rPr>
                        <a:t>45.86</a:t>
                      </a:r>
                    </a:p>
                  </a:txBody>
                  <a:tcPr marL="23765" marR="23765" marT="23765" marB="0" anchor="b">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solidFill>
                      <a:srgbClr val="FFFFFF"/>
                    </a:solidFill>
                  </a:tcPr>
                </a:tc>
              </a:tr>
              <a:tr h="475298">
                <a:tc>
                  <a:txBody>
                    <a:bodyPr/>
                    <a:lstStyle/>
                    <a:p>
                      <a:pPr algn="l" fontAlgn="b"/>
                      <a:r>
                        <a:rPr lang="en-US" sz="2700" b="0" i="0" u="none" strike="noStrike">
                          <a:solidFill>
                            <a:srgbClr val="000000"/>
                          </a:solidFill>
                          <a:latin typeface="Calibri"/>
                        </a:rPr>
                        <a:t>Female</a:t>
                      </a:r>
                    </a:p>
                  </a:txBody>
                  <a:tcPr marL="23765" marR="23765" marT="23765" marB="0" anchor="b">
                    <a:lnL w="6350" cap="flat" cmpd="sng" algn="ctr">
                      <a:solidFill>
                        <a:srgbClr val="000000"/>
                      </a:solidFill>
                      <a:prstDash val="solid"/>
                      <a:round/>
                      <a:headEnd type="none" w="med" len="med"/>
                      <a:tailEnd type="none" w="med" len="med"/>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57.85</a:t>
                      </a:r>
                    </a:p>
                  </a:txBody>
                  <a:tcPr marL="23765" marR="23765" marT="23765" marB="0" anchor="b">
                    <a:lnL>
                      <a:noFill/>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54.14</a:t>
                      </a:r>
                    </a:p>
                  </a:txBody>
                  <a:tcPr marL="23765" marR="23765" marT="23765" marB="0" anchor="b">
                    <a:lnL>
                      <a:noFill/>
                    </a:lnL>
                    <a:lnR w="6350" cap="flat" cmpd="sng" algn="ctr">
                      <a:solidFill>
                        <a:srgbClr val="000000"/>
                      </a:solidFill>
                      <a:prstDash val="solid"/>
                      <a:round/>
                      <a:headEnd type="none" w="med" len="med"/>
                      <a:tailEnd type="none" w="med" len="med"/>
                    </a:lnR>
                    <a:lnT>
                      <a:noFill/>
                    </a:lnT>
                    <a:lnB>
                      <a:noFill/>
                    </a:lnB>
                    <a:solidFill>
                      <a:srgbClr val="D8D8D8"/>
                    </a:solidFill>
                  </a:tcPr>
                </a:tc>
              </a:tr>
              <a:tr h="184882">
                <a:tc>
                  <a:txBody>
                    <a:bodyPr/>
                    <a:lstStyle/>
                    <a:p>
                      <a:pPr algn="l" fontAlgn="b"/>
                      <a:r>
                        <a:rPr lang="en-US" sz="2700" b="0" i="0" u="none" strike="noStrike">
                          <a:solidFill>
                            <a:srgbClr val="000000"/>
                          </a:solidFill>
                          <a:latin typeface="Calibri"/>
                        </a:rPr>
                        <a:t> </a:t>
                      </a:r>
                    </a:p>
                  </a:txBody>
                  <a:tcPr marL="23765" marR="23765" marT="23765" marB="0" anchor="b">
                    <a:lnL w="6350" cap="flat" cmpd="sng" algn="ctr">
                      <a:solidFill>
                        <a:srgbClr val="000000"/>
                      </a:solidFill>
                      <a:prstDash val="solid"/>
                      <a:round/>
                      <a:headEnd type="none" w="med" len="med"/>
                      <a:tailEnd type="none" w="med" len="med"/>
                    </a:lnL>
                    <a:lnR>
                      <a:noFill/>
                    </a:lnR>
                    <a:lnT>
                      <a:noFill/>
                    </a:lnT>
                    <a:lnB>
                      <a:noFill/>
                    </a:lnB>
                    <a:solidFill>
                      <a:srgbClr val="A5A5A5"/>
                    </a:solidFill>
                  </a:tcPr>
                </a:tc>
                <a:tc>
                  <a:txBody>
                    <a:bodyPr/>
                    <a:lstStyle/>
                    <a:p>
                      <a:pPr algn="l" fontAlgn="b"/>
                      <a:r>
                        <a:rPr lang="en-US" sz="2700" b="0" i="0" u="none" strike="noStrike" dirty="0">
                          <a:solidFill>
                            <a:srgbClr val="000000"/>
                          </a:solidFill>
                          <a:latin typeface="Calibri"/>
                        </a:rPr>
                        <a:t> </a:t>
                      </a:r>
                    </a:p>
                  </a:txBody>
                  <a:tcPr marL="23765" marR="23765" marT="23765" marB="0" anchor="b">
                    <a:lnL>
                      <a:noFill/>
                    </a:lnL>
                    <a:lnR>
                      <a:noFill/>
                    </a:lnR>
                    <a:lnT>
                      <a:noFill/>
                    </a:lnT>
                    <a:lnB>
                      <a:noFill/>
                    </a:lnB>
                    <a:solidFill>
                      <a:srgbClr val="A5A5A5"/>
                    </a:solidFill>
                  </a:tcPr>
                </a:tc>
                <a:tc>
                  <a:txBody>
                    <a:bodyPr/>
                    <a:lstStyle/>
                    <a:p>
                      <a:pPr algn="l" fontAlgn="b"/>
                      <a:r>
                        <a:rPr lang="en-US" sz="2700" b="0" i="0" u="none" strike="noStrike">
                          <a:solidFill>
                            <a:srgbClr val="000000"/>
                          </a:solidFill>
                          <a:latin typeface="Calibri"/>
                        </a:rPr>
                        <a:t> </a:t>
                      </a:r>
                    </a:p>
                  </a:txBody>
                  <a:tcPr marL="23765" marR="23765" marT="23765" marB="0" anchor="b">
                    <a:lnL>
                      <a:noFill/>
                    </a:lnL>
                    <a:lnR w="6350" cap="flat" cmpd="sng" algn="ctr">
                      <a:solidFill>
                        <a:srgbClr val="000000"/>
                      </a:solidFill>
                      <a:prstDash val="solid"/>
                      <a:round/>
                      <a:headEnd type="none" w="med" len="med"/>
                      <a:tailEnd type="none" w="med" len="med"/>
                    </a:lnR>
                    <a:lnT>
                      <a:noFill/>
                    </a:lnT>
                    <a:lnB>
                      <a:noFill/>
                    </a:lnB>
                    <a:solidFill>
                      <a:srgbClr val="A5A5A5"/>
                    </a:solidFill>
                  </a:tcPr>
                </a:tc>
              </a:tr>
              <a:tr h="475298">
                <a:tc>
                  <a:txBody>
                    <a:bodyPr/>
                    <a:lstStyle/>
                    <a:p>
                      <a:pPr algn="l" fontAlgn="b"/>
                      <a:r>
                        <a:rPr lang="en-US" sz="2700" b="0" i="0" u="none" strike="noStrike">
                          <a:solidFill>
                            <a:srgbClr val="000000"/>
                          </a:solidFill>
                          <a:latin typeface="Calibri"/>
                        </a:rPr>
                        <a:t>White</a:t>
                      </a:r>
                    </a:p>
                  </a:txBody>
                  <a:tcPr marL="23765" marR="23765" marT="23765"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r" fontAlgn="b"/>
                      <a:r>
                        <a:rPr lang="en-US" sz="2700" b="0" i="0" u="none" strike="noStrike">
                          <a:solidFill>
                            <a:srgbClr val="000000"/>
                          </a:solidFill>
                          <a:latin typeface="Calibri"/>
                        </a:rPr>
                        <a:t>85.67</a:t>
                      </a:r>
                    </a:p>
                  </a:txBody>
                  <a:tcPr marL="23765" marR="23765" marT="23765" marB="0" anchor="b">
                    <a:lnL>
                      <a:noFill/>
                    </a:lnL>
                    <a:lnR>
                      <a:noFill/>
                    </a:lnR>
                    <a:lnT>
                      <a:noFill/>
                    </a:lnT>
                    <a:lnB>
                      <a:noFill/>
                    </a:lnB>
                    <a:solidFill>
                      <a:srgbClr val="FFFFFF"/>
                    </a:solidFill>
                  </a:tcPr>
                </a:tc>
                <a:tc>
                  <a:txBody>
                    <a:bodyPr/>
                    <a:lstStyle/>
                    <a:p>
                      <a:pPr algn="r" fontAlgn="b"/>
                      <a:r>
                        <a:rPr lang="en-US" sz="2700" b="0" i="0" u="none" strike="noStrike">
                          <a:solidFill>
                            <a:srgbClr val="000000"/>
                          </a:solidFill>
                          <a:latin typeface="Calibri"/>
                        </a:rPr>
                        <a:t>77.54</a:t>
                      </a:r>
                    </a:p>
                  </a:txBody>
                  <a:tcPr marL="23765" marR="23765" marT="23765"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r>
              <a:tr h="475298">
                <a:tc>
                  <a:txBody>
                    <a:bodyPr/>
                    <a:lstStyle/>
                    <a:p>
                      <a:pPr algn="l" fontAlgn="b"/>
                      <a:r>
                        <a:rPr lang="en-US" sz="2700" b="0" i="0" u="none" strike="noStrike">
                          <a:solidFill>
                            <a:srgbClr val="000000"/>
                          </a:solidFill>
                          <a:latin typeface="Calibri"/>
                        </a:rPr>
                        <a:t>Black</a:t>
                      </a:r>
                    </a:p>
                  </a:txBody>
                  <a:tcPr marL="23765" marR="23765" marT="23765" marB="0" anchor="b">
                    <a:lnL w="6350" cap="flat" cmpd="sng" algn="ctr">
                      <a:solidFill>
                        <a:srgbClr val="000000"/>
                      </a:solidFill>
                      <a:prstDash val="solid"/>
                      <a:round/>
                      <a:headEnd type="none" w="med" len="med"/>
                      <a:tailEnd type="none" w="med" len="med"/>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8.31</a:t>
                      </a:r>
                    </a:p>
                  </a:txBody>
                  <a:tcPr marL="23765" marR="23765" marT="23765" marB="0" anchor="b">
                    <a:lnL>
                      <a:noFill/>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9.69</a:t>
                      </a:r>
                    </a:p>
                  </a:txBody>
                  <a:tcPr marL="23765" marR="23765" marT="23765" marB="0" anchor="b">
                    <a:lnL>
                      <a:noFill/>
                    </a:lnL>
                    <a:lnR w="6350" cap="flat" cmpd="sng" algn="ctr">
                      <a:solidFill>
                        <a:srgbClr val="000000"/>
                      </a:solidFill>
                      <a:prstDash val="solid"/>
                      <a:round/>
                      <a:headEnd type="none" w="med" len="med"/>
                      <a:tailEnd type="none" w="med" len="med"/>
                    </a:lnR>
                    <a:lnT>
                      <a:noFill/>
                    </a:lnT>
                    <a:lnB>
                      <a:noFill/>
                    </a:lnB>
                    <a:solidFill>
                      <a:srgbClr val="D8D8D8"/>
                    </a:solidFill>
                  </a:tcPr>
                </a:tc>
              </a:tr>
              <a:tr h="475298">
                <a:tc>
                  <a:txBody>
                    <a:bodyPr/>
                    <a:lstStyle/>
                    <a:p>
                      <a:pPr algn="l" fontAlgn="b"/>
                      <a:r>
                        <a:rPr lang="en-US" sz="2700" b="0" i="0" u="none" strike="noStrike">
                          <a:solidFill>
                            <a:srgbClr val="000000"/>
                          </a:solidFill>
                          <a:latin typeface="Calibri"/>
                        </a:rPr>
                        <a:t>Hispanic</a:t>
                      </a:r>
                    </a:p>
                  </a:txBody>
                  <a:tcPr marL="23765" marR="23765" marT="23765"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r" fontAlgn="b"/>
                      <a:r>
                        <a:rPr lang="en-US" sz="2700" b="0" i="0" u="none" strike="noStrike">
                          <a:solidFill>
                            <a:srgbClr val="000000"/>
                          </a:solidFill>
                          <a:latin typeface="Calibri"/>
                        </a:rPr>
                        <a:t>4.61</a:t>
                      </a:r>
                    </a:p>
                  </a:txBody>
                  <a:tcPr marL="23765" marR="23765" marT="23765" marB="0" anchor="b">
                    <a:lnL>
                      <a:noFill/>
                    </a:lnL>
                    <a:lnR>
                      <a:noFill/>
                    </a:lnR>
                    <a:lnT>
                      <a:noFill/>
                    </a:lnT>
                    <a:lnB>
                      <a:noFill/>
                    </a:lnB>
                    <a:solidFill>
                      <a:srgbClr val="FFFFFF"/>
                    </a:solidFill>
                  </a:tcPr>
                </a:tc>
                <a:tc>
                  <a:txBody>
                    <a:bodyPr/>
                    <a:lstStyle/>
                    <a:p>
                      <a:pPr algn="r" fontAlgn="b"/>
                      <a:r>
                        <a:rPr lang="en-US" sz="2700" b="0" i="0" u="none" strike="noStrike">
                          <a:solidFill>
                            <a:srgbClr val="000000"/>
                          </a:solidFill>
                          <a:latin typeface="Calibri"/>
                        </a:rPr>
                        <a:t>7.95</a:t>
                      </a:r>
                    </a:p>
                  </a:txBody>
                  <a:tcPr marL="23765" marR="23765" marT="23765"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r>
              <a:tr h="475298">
                <a:tc>
                  <a:txBody>
                    <a:bodyPr/>
                    <a:lstStyle/>
                    <a:p>
                      <a:pPr algn="l" fontAlgn="b"/>
                      <a:r>
                        <a:rPr lang="en-US" sz="2700" b="0" i="0" u="none" strike="noStrike">
                          <a:solidFill>
                            <a:srgbClr val="000000"/>
                          </a:solidFill>
                          <a:latin typeface="Calibri"/>
                        </a:rPr>
                        <a:t>Other</a:t>
                      </a:r>
                    </a:p>
                  </a:txBody>
                  <a:tcPr marL="23765" marR="23765" marT="23765" marB="0" anchor="b">
                    <a:lnL w="6350" cap="flat" cmpd="sng" algn="ctr">
                      <a:solidFill>
                        <a:srgbClr val="000000"/>
                      </a:solidFill>
                      <a:prstDash val="solid"/>
                      <a:round/>
                      <a:headEnd type="none" w="med" len="med"/>
                      <a:tailEnd type="none" w="med" len="med"/>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1.41</a:t>
                      </a:r>
                    </a:p>
                  </a:txBody>
                  <a:tcPr marL="23765" marR="23765" marT="23765" marB="0" anchor="b">
                    <a:lnL>
                      <a:noFill/>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4.81</a:t>
                      </a:r>
                    </a:p>
                  </a:txBody>
                  <a:tcPr marL="23765" marR="23765" marT="23765" marB="0" anchor="b">
                    <a:lnL>
                      <a:noFill/>
                    </a:lnL>
                    <a:lnR w="6350" cap="flat" cmpd="sng" algn="ctr">
                      <a:solidFill>
                        <a:srgbClr val="000000"/>
                      </a:solidFill>
                      <a:prstDash val="solid"/>
                      <a:round/>
                      <a:headEnd type="none" w="med" len="med"/>
                      <a:tailEnd type="none" w="med" len="med"/>
                    </a:lnR>
                    <a:lnT>
                      <a:noFill/>
                    </a:lnT>
                    <a:lnB>
                      <a:noFill/>
                    </a:lnB>
                    <a:solidFill>
                      <a:srgbClr val="D8D8D8"/>
                    </a:solidFill>
                  </a:tcPr>
                </a:tc>
              </a:tr>
              <a:tr h="442026">
                <a:tc>
                  <a:txBody>
                    <a:bodyPr/>
                    <a:lstStyle/>
                    <a:p>
                      <a:pPr algn="l" fontAlgn="b"/>
                      <a:r>
                        <a:rPr lang="en-US" sz="2700" b="0" i="0" u="none" strike="noStrike">
                          <a:solidFill>
                            <a:srgbClr val="000000"/>
                          </a:solidFill>
                          <a:latin typeface="Calibri"/>
                        </a:rPr>
                        <a:t> </a:t>
                      </a:r>
                    </a:p>
                  </a:txBody>
                  <a:tcPr marL="23765" marR="23765" marT="23765" marB="0" anchor="b">
                    <a:lnL w="6350" cap="flat" cmpd="sng" algn="ctr">
                      <a:solidFill>
                        <a:srgbClr val="000000"/>
                      </a:solidFill>
                      <a:prstDash val="solid"/>
                      <a:round/>
                      <a:headEnd type="none" w="med" len="med"/>
                      <a:tailEnd type="none" w="med" len="med"/>
                    </a:lnL>
                    <a:lnR>
                      <a:noFill/>
                    </a:lnR>
                    <a:lnT>
                      <a:noFill/>
                    </a:lnT>
                    <a:lnB>
                      <a:noFill/>
                    </a:lnB>
                    <a:solidFill>
                      <a:srgbClr val="A5A5A5"/>
                    </a:solidFill>
                  </a:tcPr>
                </a:tc>
                <a:tc>
                  <a:txBody>
                    <a:bodyPr/>
                    <a:lstStyle/>
                    <a:p>
                      <a:pPr algn="l" fontAlgn="b"/>
                      <a:r>
                        <a:rPr lang="en-US" sz="2700" b="0" i="0" u="none" strike="noStrike">
                          <a:solidFill>
                            <a:srgbClr val="000000"/>
                          </a:solidFill>
                          <a:latin typeface="Calibri"/>
                        </a:rPr>
                        <a:t> </a:t>
                      </a:r>
                    </a:p>
                  </a:txBody>
                  <a:tcPr marL="23765" marR="23765" marT="23765" marB="0" anchor="b">
                    <a:lnL>
                      <a:noFill/>
                    </a:lnL>
                    <a:lnR>
                      <a:noFill/>
                    </a:lnR>
                    <a:lnT>
                      <a:noFill/>
                    </a:lnT>
                    <a:lnB>
                      <a:noFill/>
                    </a:lnB>
                    <a:solidFill>
                      <a:srgbClr val="A5A5A5"/>
                    </a:solidFill>
                  </a:tcPr>
                </a:tc>
                <a:tc>
                  <a:txBody>
                    <a:bodyPr/>
                    <a:lstStyle/>
                    <a:p>
                      <a:pPr algn="l" fontAlgn="b"/>
                      <a:r>
                        <a:rPr lang="en-US" sz="2700" b="0" i="0" u="none" strike="noStrike">
                          <a:solidFill>
                            <a:srgbClr val="000000"/>
                          </a:solidFill>
                          <a:latin typeface="Calibri"/>
                        </a:rPr>
                        <a:t> </a:t>
                      </a:r>
                    </a:p>
                  </a:txBody>
                  <a:tcPr marL="23765" marR="23765" marT="23765" marB="0" anchor="b">
                    <a:lnL>
                      <a:noFill/>
                    </a:lnL>
                    <a:lnR w="6350" cap="flat" cmpd="sng" algn="ctr">
                      <a:solidFill>
                        <a:srgbClr val="000000"/>
                      </a:solidFill>
                      <a:prstDash val="solid"/>
                      <a:round/>
                      <a:headEnd type="none" w="med" len="med"/>
                      <a:tailEnd type="none" w="med" len="med"/>
                    </a:lnR>
                    <a:lnT>
                      <a:noFill/>
                    </a:lnT>
                    <a:lnB>
                      <a:noFill/>
                    </a:lnB>
                    <a:solidFill>
                      <a:srgbClr val="A5A5A5"/>
                    </a:solidFill>
                  </a:tcPr>
                </a:tc>
              </a:tr>
              <a:tr h="475298">
                <a:tc>
                  <a:txBody>
                    <a:bodyPr/>
                    <a:lstStyle/>
                    <a:p>
                      <a:pPr algn="l" fontAlgn="b"/>
                      <a:r>
                        <a:rPr lang="en-US" sz="2700" b="0" i="0" u="none" strike="noStrike">
                          <a:solidFill>
                            <a:srgbClr val="000000"/>
                          </a:solidFill>
                          <a:latin typeface="Calibri"/>
                        </a:rPr>
                        <a:t>&lt; High School</a:t>
                      </a:r>
                    </a:p>
                  </a:txBody>
                  <a:tcPr marL="23765" marR="23765" marT="23765"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r" fontAlgn="b"/>
                      <a:r>
                        <a:rPr lang="en-US" sz="2700" b="0" i="0" u="none" strike="noStrike">
                          <a:solidFill>
                            <a:srgbClr val="000000"/>
                          </a:solidFill>
                          <a:latin typeface="Calibri"/>
                        </a:rPr>
                        <a:t>39.57</a:t>
                      </a:r>
                    </a:p>
                  </a:txBody>
                  <a:tcPr marL="23765" marR="23765" marT="23765" marB="0" anchor="b">
                    <a:lnL>
                      <a:noFill/>
                    </a:lnL>
                    <a:lnR>
                      <a:noFill/>
                    </a:lnR>
                    <a:lnT>
                      <a:noFill/>
                    </a:lnT>
                    <a:lnB>
                      <a:noFill/>
                    </a:lnB>
                    <a:solidFill>
                      <a:srgbClr val="FFFFFF"/>
                    </a:solidFill>
                  </a:tcPr>
                </a:tc>
                <a:tc>
                  <a:txBody>
                    <a:bodyPr/>
                    <a:lstStyle/>
                    <a:p>
                      <a:pPr algn="r" fontAlgn="b"/>
                      <a:r>
                        <a:rPr lang="en-US" sz="2700" b="0" i="0" u="none" strike="noStrike">
                          <a:solidFill>
                            <a:srgbClr val="000000"/>
                          </a:solidFill>
                          <a:latin typeface="Calibri"/>
                        </a:rPr>
                        <a:t>18.48</a:t>
                      </a:r>
                    </a:p>
                  </a:txBody>
                  <a:tcPr marL="23765" marR="23765" marT="23765"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r>
              <a:tr h="475298">
                <a:tc>
                  <a:txBody>
                    <a:bodyPr/>
                    <a:lstStyle/>
                    <a:p>
                      <a:pPr algn="l" fontAlgn="b"/>
                      <a:r>
                        <a:rPr lang="en-US" sz="2700" b="0" i="0" u="none" strike="noStrike">
                          <a:solidFill>
                            <a:srgbClr val="000000"/>
                          </a:solidFill>
                          <a:latin typeface="Calibri"/>
                        </a:rPr>
                        <a:t>High School</a:t>
                      </a:r>
                    </a:p>
                  </a:txBody>
                  <a:tcPr marL="23765" marR="23765" marT="23765" marB="0" anchor="b">
                    <a:lnL w="6350" cap="flat" cmpd="sng" algn="ctr">
                      <a:solidFill>
                        <a:srgbClr val="000000"/>
                      </a:solidFill>
                      <a:prstDash val="solid"/>
                      <a:round/>
                      <a:headEnd type="none" w="med" len="med"/>
                      <a:tailEnd type="none" w="med" len="med"/>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33.19</a:t>
                      </a:r>
                    </a:p>
                  </a:txBody>
                  <a:tcPr marL="23765" marR="23765" marT="23765" marB="0" anchor="b">
                    <a:lnL>
                      <a:noFill/>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31.73</a:t>
                      </a:r>
                    </a:p>
                  </a:txBody>
                  <a:tcPr marL="23765" marR="23765" marT="23765" marB="0" anchor="b">
                    <a:lnL>
                      <a:noFill/>
                    </a:lnL>
                    <a:lnR w="6350" cap="flat" cmpd="sng" algn="ctr">
                      <a:solidFill>
                        <a:srgbClr val="000000"/>
                      </a:solidFill>
                      <a:prstDash val="solid"/>
                      <a:round/>
                      <a:headEnd type="none" w="med" len="med"/>
                      <a:tailEnd type="none" w="med" len="med"/>
                    </a:lnR>
                    <a:lnT>
                      <a:noFill/>
                    </a:lnT>
                    <a:lnB>
                      <a:noFill/>
                    </a:lnB>
                    <a:solidFill>
                      <a:srgbClr val="D8D8D8"/>
                    </a:solidFill>
                  </a:tcPr>
                </a:tc>
              </a:tr>
              <a:tr h="475298">
                <a:tc>
                  <a:txBody>
                    <a:bodyPr/>
                    <a:lstStyle/>
                    <a:p>
                      <a:pPr algn="l" fontAlgn="b"/>
                      <a:r>
                        <a:rPr lang="en-US" sz="2700" b="0" i="0" u="none" strike="noStrike">
                          <a:solidFill>
                            <a:srgbClr val="000000"/>
                          </a:solidFill>
                          <a:latin typeface="Calibri"/>
                        </a:rPr>
                        <a:t>Some College</a:t>
                      </a:r>
                    </a:p>
                  </a:txBody>
                  <a:tcPr marL="23765" marR="23765" marT="23765"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r" fontAlgn="b"/>
                      <a:r>
                        <a:rPr lang="en-US" sz="2700" b="0" i="0" u="none" strike="noStrike">
                          <a:solidFill>
                            <a:srgbClr val="000000"/>
                          </a:solidFill>
                          <a:latin typeface="Calibri"/>
                        </a:rPr>
                        <a:t>14.44</a:t>
                      </a:r>
                    </a:p>
                  </a:txBody>
                  <a:tcPr marL="23765" marR="23765" marT="23765" marB="0" anchor="b">
                    <a:lnL>
                      <a:noFill/>
                    </a:lnL>
                    <a:lnR>
                      <a:noFill/>
                    </a:lnR>
                    <a:lnT>
                      <a:noFill/>
                    </a:lnT>
                    <a:lnB>
                      <a:noFill/>
                    </a:lnB>
                    <a:solidFill>
                      <a:srgbClr val="FFFFFF"/>
                    </a:solidFill>
                  </a:tcPr>
                </a:tc>
                <a:tc>
                  <a:txBody>
                    <a:bodyPr/>
                    <a:lstStyle/>
                    <a:p>
                      <a:pPr algn="r" fontAlgn="b"/>
                      <a:r>
                        <a:rPr lang="en-US" sz="2700" b="0" i="0" u="none" strike="noStrike">
                          <a:solidFill>
                            <a:srgbClr val="000000"/>
                          </a:solidFill>
                          <a:latin typeface="Calibri"/>
                        </a:rPr>
                        <a:t>21.74</a:t>
                      </a:r>
                    </a:p>
                  </a:txBody>
                  <a:tcPr marL="23765" marR="23765" marT="23765"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r>
              <a:tr h="475298">
                <a:tc>
                  <a:txBody>
                    <a:bodyPr/>
                    <a:lstStyle/>
                    <a:p>
                      <a:pPr algn="l" fontAlgn="b"/>
                      <a:r>
                        <a:rPr lang="en-US" sz="2700" b="0" i="0" u="none" strike="noStrike">
                          <a:solidFill>
                            <a:srgbClr val="000000"/>
                          </a:solidFill>
                          <a:latin typeface="Calibri"/>
                        </a:rPr>
                        <a:t>College Graduate</a:t>
                      </a:r>
                    </a:p>
                  </a:txBody>
                  <a:tcPr marL="23765" marR="23765" marT="2376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700" b="0" i="0" u="none" strike="noStrike">
                          <a:solidFill>
                            <a:srgbClr val="000000"/>
                          </a:solidFill>
                          <a:latin typeface="Calibri"/>
                        </a:rPr>
                        <a:t>12.80</a:t>
                      </a:r>
                    </a:p>
                  </a:txBody>
                  <a:tcPr marL="23765" marR="23765" marT="23765"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700" b="0" i="0" u="none" strike="noStrike" dirty="0">
                          <a:solidFill>
                            <a:srgbClr val="000000"/>
                          </a:solidFill>
                          <a:latin typeface="Calibri"/>
                        </a:rPr>
                        <a:t>28.05</a:t>
                      </a:r>
                    </a:p>
                  </a:txBody>
                  <a:tcPr marL="23765" marR="23765" marT="2376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8D8D8"/>
                    </a:solidFill>
                  </a:tcPr>
                </a:tc>
              </a:tr>
            </a:tbl>
          </a:graphicData>
        </a:graphic>
      </p:graphicFrame>
      <p:graphicFrame>
        <p:nvGraphicFramePr>
          <p:cNvPr id="19" name="Table 18"/>
          <p:cNvGraphicFramePr>
            <a:graphicFrameLocks noGrp="1"/>
          </p:cNvGraphicFramePr>
          <p:nvPr/>
        </p:nvGraphicFramePr>
        <p:xfrm>
          <a:off x="26285825" y="12315825"/>
          <a:ext cx="9339263" cy="4343400"/>
        </p:xfrm>
        <a:graphic>
          <a:graphicData uri="http://schemas.openxmlformats.org/drawingml/2006/table">
            <a:tbl>
              <a:tblPr/>
              <a:tblGrid>
                <a:gridCol w="3620129"/>
                <a:gridCol w="1429800"/>
                <a:gridCol w="1429800"/>
                <a:gridCol w="1429800"/>
                <a:gridCol w="1429800"/>
              </a:tblGrid>
              <a:tr h="611746">
                <a:tc gridSpan="5">
                  <a:txBody>
                    <a:bodyPr/>
                    <a:lstStyle/>
                    <a:p>
                      <a:pPr algn="l" fontAlgn="b"/>
                      <a:r>
                        <a:rPr lang="en-US" sz="3600" b="0" i="0" u="none" strike="noStrike" dirty="0">
                          <a:solidFill>
                            <a:srgbClr val="000000"/>
                          </a:solidFill>
                          <a:latin typeface="Calibri"/>
                        </a:rPr>
                        <a:t>Table 2. Unrecognized Elder Drug Use.</a:t>
                      </a:r>
                    </a:p>
                  </a:txBody>
                  <a:tcPr marL="30588" marR="30588" marT="30588"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11746">
                <a:tc>
                  <a:txBody>
                    <a:bodyPr/>
                    <a:lstStyle/>
                    <a:p>
                      <a:pPr algn="l" fontAlgn="b"/>
                      <a:r>
                        <a:rPr lang="en-US" sz="3600" b="0" i="0" u="none" strike="noStrike" dirty="0">
                          <a:solidFill>
                            <a:srgbClr val="FFFFFF"/>
                          </a:solidFill>
                          <a:latin typeface="Calibri"/>
                        </a:rPr>
                        <a:t> </a:t>
                      </a:r>
                    </a:p>
                  </a:txBody>
                  <a:tcPr marL="30588" marR="30588" marT="3058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C00000"/>
                    </a:solidFill>
                  </a:tcPr>
                </a:tc>
                <a:tc gridSpan="2">
                  <a:txBody>
                    <a:bodyPr/>
                    <a:lstStyle/>
                    <a:p>
                      <a:pPr algn="ctr" fontAlgn="b"/>
                      <a:r>
                        <a:rPr lang="en-US" sz="3600" b="0" i="0" u="none" strike="noStrike">
                          <a:solidFill>
                            <a:srgbClr val="FFFFFF"/>
                          </a:solidFill>
                          <a:latin typeface="Calibri"/>
                        </a:rPr>
                        <a:t>Cigarettes</a:t>
                      </a:r>
                    </a:p>
                  </a:txBody>
                  <a:tcPr marL="30588" marR="30588" marT="30588" marB="0" anchor="b">
                    <a:lnL>
                      <a:noFill/>
                    </a:lnL>
                    <a:lnR>
                      <a:noFill/>
                    </a:lnR>
                    <a:lnT w="6350" cap="flat" cmpd="sng" algn="ctr">
                      <a:solidFill>
                        <a:srgbClr val="000000"/>
                      </a:solidFill>
                      <a:prstDash val="solid"/>
                      <a:round/>
                      <a:headEnd type="none" w="med" len="med"/>
                      <a:tailEnd type="none" w="med" len="med"/>
                    </a:lnT>
                    <a:lnB>
                      <a:noFill/>
                    </a:lnB>
                    <a:solidFill>
                      <a:srgbClr val="C00000"/>
                    </a:solidFill>
                  </a:tcPr>
                </a:tc>
                <a:tc hMerge="1">
                  <a:txBody>
                    <a:bodyPr/>
                    <a:lstStyle/>
                    <a:p>
                      <a:endParaRPr lang="en-US"/>
                    </a:p>
                  </a:txBody>
                  <a:tcPr/>
                </a:tc>
                <a:tc gridSpan="2">
                  <a:txBody>
                    <a:bodyPr/>
                    <a:lstStyle/>
                    <a:p>
                      <a:pPr algn="ctr" fontAlgn="b"/>
                      <a:r>
                        <a:rPr lang="en-US" sz="3600" b="0" i="0" u="none" strike="noStrike">
                          <a:solidFill>
                            <a:srgbClr val="FFFFFF"/>
                          </a:solidFill>
                          <a:latin typeface="Calibri"/>
                        </a:rPr>
                        <a:t>Alcohol</a:t>
                      </a:r>
                    </a:p>
                  </a:txBody>
                  <a:tcPr marL="30588" marR="30588" marT="3058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C00000"/>
                    </a:solidFill>
                  </a:tcPr>
                </a:tc>
                <a:tc hMerge="1">
                  <a:txBody>
                    <a:bodyPr/>
                    <a:lstStyle/>
                    <a:p>
                      <a:endParaRPr lang="en-US"/>
                    </a:p>
                  </a:txBody>
                  <a:tcPr/>
                </a:tc>
              </a:tr>
              <a:tr h="642334">
                <a:tc>
                  <a:txBody>
                    <a:bodyPr/>
                    <a:lstStyle/>
                    <a:p>
                      <a:pPr algn="l" fontAlgn="b"/>
                      <a:r>
                        <a:rPr lang="en-US" sz="3600" b="0" i="0" u="none" strike="noStrike">
                          <a:solidFill>
                            <a:srgbClr val="FFFFFF"/>
                          </a:solidFill>
                          <a:latin typeface="Calibri"/>
                        </a:rPr>
                        <a:t>Drug Last Used</a:t>
                      </a:r>
                    </a:p>
                  </a:txBody>
                  <a:tcPr marL="30588" marR="30588" marT="30588" marB="0" anchor="b">
                    <a:lnL w="6350" cap="flat" cmpd="sng" algn="ctr">
                      <a:solidFill>
                        <a:srgbClr val="000000"/>
                      </a:solidFill>
                      <a:prstDash val="solid"/>
                      <a:round/>
                      <a:headEnd type="none" w="med" len="med"/>
                      <a:tailEnd type="none" w="med" len="med"/>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3600" b="0" i="0" u="none" strike="noStrike">
                          <a:solidFill>
                            <a:srgbClr val="FFFFFF"/>
                          </a:solidFill>
                          <a:latin typeface="Calibri"/>
                        </a:rPr>
                        <a:t>1985</a:t>
                      </a:r>
                    </a:p>
                  </a:txBody>
                  <a:tcPr marL="30588" marR="30588" marT="3058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3600" b="0" i="0" u="none" strike="noStrike">
                          <a:solidFill>
                            <a:srgbClr val="FFFFFF"/>
                          </a:solidFill>
                          <a:latin typeface="Calibri"/>
                        </a:rPr>
                        <a:t>2006</a:t>
                      </a:r>
                    </a:p>
                  </a:txBody>
                  <a:tcPr marL="30588" marR="30588" marT="3058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3600" b="0" i="0" u="none" strike="noStrike">
                          <a:solidFill>
                            <a:srgbClr val="FFFFFF"/>
                          </a:solidFill>
                          <a:latin typeface="Calibri"/>
                        </a:rPr>
                        <a:t>1985</a:t>
                      </a:r>
                    </a:p>
                  </a:txBody>
                  <a:tcPr marL="30588" marR="30588" marT="3058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3600" b="0" i="0" u="none" strike="noStrike">
                          <a:solidFill>
                            <a:srgbClr val="FFFFFF"/>
                          </a:solidFill>
                          <a:latin typeface="Calibri"/>
                        </a:rPr>
                        <a:t>2006</a:t>
                      </a:r>
                    </a:p>
                  </a:txBody>
                  <a:tcPr marL="30588" marR="30588" marT="30588" marB="0" anchor="b">
                    <a:lnL>
                      <a:noFill/>
                    </a:lnL>
                    <a:lnR w="6350" cap="flat" cmpd="sng" algn="ctr">
                      <a:solidFill>
                        <a:srgbClr val="000000"/>
                      </a:solidFill>
                      <a:prstDash val="solid"/>
                      <a:round/>
                      <a:headEnd type="none" w="med" len="med"/>
                      <a:tailEnd type="none" w="med" len="med"/>
                    </a:lnR>
                    <a:lnT>
                      <a:noFill/>
                    </a:lnT>
                    <a:lnB w="25400" cap="flat" cmpd="dbl" algn="ctr">
                      <a:solidFill>
                        <a:srgbClr val="000000"/>
                      </a:solidFill>
                      <a:prstDash val="solid"/>
                      <a:round/>
                      <a:headEnd type="none" w="med" len="med"/>
                      <a:tailEnd type="none" w="med" len="med"/>
                    </a:lnB>
                    <a:solidFill>
                      <a:srgbClr val="C00000"/>
                    </a:solidFill>
                  </a:tcPr>
                </a:tc>
              </a:tr>
              <a:tr h="642334">
                <a:tc>
                  <a:txBody>
                    <a:bodyPr/>
                    <a:lstStyle/>
                    <a:p>
                      <a:pPr algn="l" fontAlgn="b"/>
                      <a:r>
                        <a:rPr lang="en-US" sz="3600" b="0" i="0" u="none" strike="noStrike">
                          <a:solidFill>
                            <a:srgbClr val="000000"/>
                          </a:solidFill>
                          <a:latin typeface="Calibri"/>
                        </a:rPr>
                        <a:t>Past Month</a:t>
                      </a:r>
                    </a:p>
                  </a:txBody>
                  <a:tcPr marL="30588" marR="30588" marT="30588" marB="0" anchor="b">
                    <a:lnL w="635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3600" b="0" i="0" u="none" strike="noStrike">
                          <a:solidFill>
                            <a:srgbClr val="000000"/>
                          </a:solidFill>
                          <a:latin typeface="Calibri"/>
                        </a:rPr>
                        <a:t>24.7</a:t>
                      </a:r>
                    </a:p>
                  </a:txBody>
                  <a:tcPr marL="30588" marR="30588" marT="3058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3600" b="0" i="0" u="none" strike="noStrike">
                          <a:solidFill>
                            <a:srgbClr val="000000"/>
                          </a:solidFill>
                          <a:latin typeface="Calibri"/>
                        </a:rPr>
                        <a:t>17.5</a:t>
                      </a:r>
                    </a:p>
                  </a:txBody>
                  <a:tcPr marL="30588" marR="30588" marT="3058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3600" b="0" i="0" u="none" strike="noStrike">
                          <a:solidFill>
                            <a:srgbClr val="000000"/>
                          </a:solidFill>
                          <a:latin typeface="Calibri"/>
                        </a:rPr>
                        <a:t>46.7</a:t>
                      </a:r>
                    </a:p>
                  </a:txBody>
                  <a:tcPr marL="30588" marR="30588" marT="3058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3600" b="0" i="0" u="none" strike="noStrike">
                          <a:solidFill>
                            <a:srgbClr val="000000"/>
                          </a:solidFill>
                          <a:latin typeface="Calibri"/>
                        </a:rPr>
                        <a:t>46.5</a:t>
                      </a:r>
                    </a:p>
                  </a:txBody>
                  <a:tcPr marL="30588" marR="30588" marT="30588" marB="0" anchor="b">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tcPr>
                </a:tc>
              </a:tr>
              <a:tr h="611746">
                <a:tc>
                  <a:txBody>
                    <a:bodyPr/>
                    <a:lstStyle/>
                    <a:p>
                      <a:pPr algn="l" fontAlgn="b"/>
                      <a:r>
                        <a:rPr lang="en-US" sz="3600" b="0" i="0" u="none" strike="noStrike">
                          <a:solidFill>
                            <a:srgbClr val="000000"/>
                          </a:solidFill>
                          <a:latin typeface="Calibri"/>
                        </a:rPr>
                        <a:t>&lt; 1 Year</a:t>
                      </a:r>
                    </a:p>
                  </a:txBody>
                  <a:tcPr marL="30588" marR="30588" marT="30588" marB="0" anchor="b">
                    <a:lnL w="6350" cap="flat" cmpd="sng" algn="ctr">
                      <a:solidFill>
                        <a:srgbClr val="000000"/>
                      </a:solidFill>
                      <a:prstDash val="solid"/>
                      <a:round/>
                      <a:headEnd type="none" w="med" len="med"/>
                      <a:tailEnd type="none" w="med" len="med"/>
                    </a:lnL>
                    <a:lnR>
                      <a:noFill/>
                    </a:lnR>
                    <a:lnT>
                      <a:noFill/>
                    </a:lnT>
                    <a:lnB>
                      <a:noFill/>
                    </a:lnB>
                    <a:solidFill>
                      <a:srgbClr val="D8D8D8"/>
                    </a:solidFill>
                  </a:tcPr>
                </a:tc>
                <a:tc>
                  <a:txBody>
                    <a:bodyPr/>
                    <a:lstStyle/>
                    <a:p>
                      <a:pPr algn="r" fontAlgn="b"/>
                      <a:r>
                        <a:rPr lang="en-US" sz="3600" b="0" i="0" u="none" strike="noStrike">
                          <a:solidFill>
                            <a:srgbClr val="000000"/>
                          </a:solidFill>
                          <a:latin typeface="Calibri"/>
                        </a:rPr>
                        <a:t>2.2</a:t>
                      </a:r>
                    </a:p>
                  </a:txBody>
                  <a:tcPr marL="30588" marR="30588" marT="30588" marB="0" anchor="b">
                    <a:lnL>
                      <a:noFill/>
                    </a:lnL>
                    <a:lnR>
                      <a:noFill/>
                    </a:lnR>
                    <a:lnT>
                      <a:noFill/>
                    </a:lnT>
                    <a:lnB>
                      <a:noFill/>
                    </a:lnB>
                    <a:solidFill>
                      <a:srgbClr val="D8D8D8"/>
                    </a:solidFill>
                  </a:tcPr>
                </a:tc>
                <a:tc>
                  <a:txBody>
                    <a:bodyPr/>
                    <a:lstStyle/>
                    <a:p>
                      <a:pPr algn="r" fontAlgn="b"/>
                      <a:r>
                        <a:rPr lang="en-US" sz="3600" b="0" i="0" u="none" strike="noStrike">
                          <a:solidFill>
                            <a:srgbClr val="000000"/>
                          </a:solidFill>
                          <a:latin typeface="Calibri"/>
                        </a:rPr>
                        <a:t>2.2</a:t>
                      </a:r>
                    </a:p>
                  </a:txBody>
                  <a:tcPr marL="30588" marR="30588" marT="30588" marB="0" anchor="b">
                    <a:lnL>
                      <a:noFill/>
                    </a:lnL>
                    <a:lnR>
                      <a:noFill/>
                    </a:lnR>
                    <a:lnT>
                      <a:noFill/>
                    </a:lnT>
                    <a:lnB>
                      <a:noFill/>
                    </a:lnB>
                    <a:solidFill>
                      <a:srgbClr val="D8D8D8"/>
                    </a:solidFill>
                  </a:tcPr>
                </a:tc>
                <a:tc>
                  <a:txBody>
                    <a:bodyPr/>
                    <a:lstStyle/>
                    <a:p>
                      <a:pPr algn="r" fontAlgn="b"/>
                      <a:r>
                        <a:rPr lang="en-US" sz="3600" b="0" i="0" u="none" strike="noStrike">
                          <a:solidFill>
                            <a:srgbClr val="000000"/>
                          </a:solidFill>
                          <a:latin typeface="Calibri"/>
                        </a:rPr>
                        <a:t>13.9</a:t>
                      </a:r>
                    </a:p>
                  </a:txBody>
                  <a:tcPr marL="30588" marR="30588" marT="30588" marB="0" anchor="b">
                    <a:lnL>
                      <a:noFill/>
                    </a:lnL>
                    <a:lnR>
                      <a:noFill/>
                    </a:lnR>
                    <a:lnT>
                      <a:noFill/>
                    </a:lnT>
                    <a:lnB>
                      <a:noFill/>
                    </a:lnB>
                    <a:solidFill>
                      <a:srgbClr val="D8D8D8"/>
                    </a:solidFill>
                  </a:tcPr>
                </a:tc>
                <a:tc>
                  <a:txBody>
                    <a:bodyPr/>
                    <a:lstStyle/>
                    <a:p>
                      <a:pPr algn="r" fontAlgn="b"/>
                      <a:r>
                        <a:rPr lang="en-US" sz="3600" b="0" i="0" u="none" strike="noStrike">
                          <a:solidFill>
                            <a:srgbClr val="000000"/>
                          </a:solidFill>
                          <a:latin typeface="Calibri"/>
                        </a:rPr>
                        <a:t>12.7</a:t>
                      </a:r>
                    </a:p>
                  </a:txBody>
                  <a:tcPr marL="30588" marR="30588" marT="30588" marB="0" anchor="b">
                    <a:lnL>
                      <a:noFill/>
                    </a:lnL>
                    <a:lnR w="6350" cap="flat" cmpd="sng" algn="ctr">
                      <a:solidFill>
                        <a:srgbClr val="000000"/>
                      </a:solidFill>
                      <a:prstDash val="solid"/>
                      <a:round/>
                      <a:headEnd type="none" w="med" len="med"/>
                      <a:tailEnd type="none" w="med" len="med"/>
                    </a:lnR>
                    <a:lnT>
                      <a:noFill/>
                    </a:lnT>
                    <a:lnB>
                      <a:noFill/>
                    </a:lnB>
                    <a:solidFill>
                      <a:srgbClr val="D8D8D8"/>
                    </a:solidFill>
                  </a:tcPr>
                </a:tc>
              </a:tr>
              <a:tr h="611746">
                <a:tc>
                  <a:txBody>
                    <a:bodyPr/>
                    <a:lstStyle/>
                    <a:p>
                      <a:pPr algn="l" fontAlgn="b"/>
                      <a:r>
                        <a:rPr lang="en-US" sz="3600" b="0" i="0" u="none" strike="noStrike">
                          <a:solidFill>
                            <a:srgbClr val="000000"/>
                          </a:solidFill>
                          <a:latin typeface="Calibri"/>
                        </a:rPr>
                        <a:t>&gt; 1 Year</a:t>
                      </a:r>
                    </a:p>
                  </a:txBody>
                  <a:tcPr marL="30588" marR="30588" marT="30588"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3600" b="0" i="0" u="none" strike="noStrike">
                          <a:solidFill>
                            <a:srgbClr val="000000"/>
                          </a:solidFill>
                          <a:latin typeface="Calibri"/>
                        </a:rPr>
                        <a:t>50.3</a:t>
                      </a:r>
                    </a:p>
                  </a:txBody>
                  <a:tcPr marL="30588" marR="30588" marT="30588" marB="0" anchor="b">
                    <a:lnL>
                      <a:noFill/>
                    </a:lnL>
                    <a:lnR>
                      <a:noFill/>
                    </a:lnR>
                    <a:lnT>
                      <a:noFill/>
                    </a:lnT>
                    <a:lnB>
                      <a:noFill/>
                    </a:lnB>
                  </a:tcPr>
                </a:tc>
                <a:tc>
                  <a:txBody>
                    <a:bodyPr/>
                    <a:lstStyle/>
                    <a:p>
                      <a:pPr algn="r" fontAlgn="b"/>
                      <a:r>
                        <a:rPr lang="en-US" sz="3600" b="0" i="0" u="none" strike="noStrike">
                          <a:solidFill>
                            <a:srgbClr val="000000"/>
                          </a:solidFill>
                          <a:latin typeface="Calibri"/>
                        </a:rPr>
                        <a:t>51.5</a:t>
                      </a:r>
                    </a:p>
                  </a:txBody>
                  <a:tcPr marL="30588" marR="30588" marT="30588" marB="0" anchor="b">
                    <a:lnL>
                      <a:noFill/>
                    </a:lnL>
                    <a:lnR>
                      <a:noFill/>
                    </a:lnR>
                    <a:lnT>
                      <a:noFill/>
                    </a:lnT>
                    <a:lnB>
                      <a:noFill/>
                    </a:lnB>
                  </a:tcPr>
                </a:tc>
                <a:tc>
                  <a:txBody>
                    <a:bodyPr/>
                    <a:lstStyle/>
                    <a:p>
                      <a:pPr algn="r" fontAlgn="b"/>
                      <a:r>
                        <a:rPr lang="en-US" sz="3600" b="0" i="0" u="none" strike="noStrike">
                          <a:solidFill>
                            <a:srgbClr val="000000"/>
                          </a:solidFill>
                          <a:latin typeface="Calibri"/>
                        </a:rPr>
                        <a:t>23.1</a:t>
                      </a:r>
                    </a:p>
                  </a:txBody>
                  <a:tcPr marL="30588" marR="30588" marT="30588" marB="0" anchor="b">
                    <a:lnL>
                      <a:noFill/>
                    </a:lnL>
                    <a:lnR>
                      <a:noFill/>
                    </a:lnR>
                    <a:lnT>
                      <a:noFill/>
                    </a:lnT>
                    <a:lnB>
                      <a:noFill/>
                    </a:lnB>
                  </a:tcPr>
                </a:tc>
                <a:tc>
                  <a:txBody>
                    <a:bodyPr/>
                    <a:lstStyle/>
                    <a:p>
                      <a:pPr algn="r" fontAlgn="b"/>
                      <a:r>
                        <a:rPr lang="en-US" sz="3600" b="0" i="0" u="none" strike="noStrike">
                          <a:solidFill>
                            <a:srgbClr val="000000"/>
                          </a:solidFill>
                          <a:latin typeface="Calibri"/>
                        </a:rPr>
                        <a:t>24.9</a:t>
                      </a:r>
                    </a:p>
                  </a:txBody>
                  <a:tcPr marL="30588" marR="30588" marT="30588" marB="0" anchor="b">
                    <a:lnL>
                      <a:noFill/>
                    </a:lnL>
                    <a:lnR w="6350" cap="flat" cmpd="sng" algn="ctr">
                      <a:solidFill>
                        <a:srgbClr val="000000"/>
                      </a:solidFill>
                      <a:prstDash val="solid"/>
                      <a:round/>
                      <a:headEnd type="none" w="med" len="med"/>
                      <a:tailEnd type="none" w="med" len="med"/>
                    </a:lnR>
                    <a:lnT>
                      <a:noFill/>
                    </a:lnT>
                    <a:lnB>
                      <a:noFill/>
                    </a:lnB>
                  </a:tcPr>
                </a:tc>
              </a:tr>
              <a:tr h="611746">
                <a:tc>
                  <a:txBody>
                    <a:bodyPr/>
                    <a:lstStyle/>
                    <a:p>
                      <a:pPr algn="l" fontAlgn="b"/>
                      <a:r>
                        <a:rPr lang="en-US" sz="3600" b="0" i="0" u="none" strike="noStrike">
                          <a:solidFill>
                            <a:srgbClr val="000000"/>
                          </a:solidFill>
                          <a:latin typeface="Calibri"/>
                        </a:rPr>
                        <a:t>Never used</a:t>
                      </a:r>
                    </a:p>
                  </a:txBody>
                  <a:tcPr marL="30588" marR="30588" marT="30588"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3600" b="0" i="0" u="none" strike="noStrike">
                          <a:solidFill>
                            <a:srgbClr val="000000"/>
                          </a:solidFill>
                          <a:latin typeface="Calibri"/>
                        </a:rPr>
                        <a:t>22.8</a:t>
                      </a:r>
                    </a:p>
                  </a:txBody>
                  <a:tcPr marL="30588" marR="30588" marT="3058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3600" b="0" i="0" u="none" strike="noStrike">
                          <a:solidFill>
                            <a:srgbClr val="000000"/>
                          </a:solidFill>
                          <a:latin typeface="Calibri"/>
                        </a:rPr>
                        <a:t>28.9</a:t>
                      </a:r>
                    </a:p>
                  </a:txBody>
                  <a:tcPr marL="30588" marR="30588" marT="3058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3600" b="0" i="0" u="none" strike="noStrike">
                          <a:solidFill>
                            <a:srgbClr val="000000"/>
                          </a:solidFill>
                          <a:latin typeface="Calibri"/>
                        </a:rPr>
                        <a:t>16.3</a:t>
                      </a:r>
                    </a:p>
                  </a:txBody>
                  <a:tcPr marL="30588" marR="30588" marT="3058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3600" b="0" i="0" u="none" strike="noStrike" dirty="0">
                          <a:solidFill>
                            <a:srgbClr val="000000"/>
                          </a:solidFill>
                          <a:latin typeface="Calibri"/>
                        </a:rPr>
                        <a:t>15.8</a:t>
                      </a:r>
                    </a:p>
                  </a:txBody>
                  <a:tcPr marL="30588" marR="30588" marT="30588"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8D8D8"/>
                    </a:solidFill>
                  </a:tcPr>
                </a:tc>
              </a:tr>
            </a:tbl>
          </a:graphicData>
        </a:graphic>
      </p:graphicFrame>
      <p:graphicFrame>
        <p:nvGraphicFramePr>
          <p:cNvPr id="21" name="Table 20"/>
          <p:cNvGraphicFramePr>
            <a:graphicFrameLocks noGrp="1"/>
          </p:cNvGraphicFramePr>
          <p:nvPr/>
        </p:nvGraphicFramePr>
        <p:xfrm>
          <a:off x="1230313" y="20926425"/>
          <a:ext cx="14006512" cy="3189288"/>
        </p:xfrm>
        <a:graphic>
          <a:graphicData uri="http://schemas.openxmlformats.org/drawingml/2006/table">
            <a:tbl>
              <a:tblPr/>
              <a:tblGrid>
                <a:gridCol w="2801370"/>
                <a:gridCol w="1400685"/>
                <a:gridCol w="1400685"/>
                <a:gridCol w="1400685"/>
                <a:gridCol w="1400685"/>
                <a:gridCol w="1400685"/>
                <a:gridCol w="1400685"/>
                <a:gridCol w="1400685"/>
                <a:gridCol w="1400685"/>
              </a:tblGrid>
              <a:tr h="449272">
                <a:tc gridSpan="9">
                  <a:txBody>
                    <a:bodyPr/>
                    <a:lstStyle/>
                    <a:p>
                      <a:pPr algn="l" fontAlgn="b"/>
                      <a:r>
                        <a:rPr lang="en-US" sz="2700" b="0" i="0" u="none" strike="noStrike" dirty="0">
                          <a:solidFill>
                            <a:srgbClr val="000000"/>
                          </a:solidFill>
                          <a:latin typeface="Calibri"/>
                        </a:rPr>
                        <a:t>Table 3. Prescription Drug Use Among Elder Americans.</a:t>
                      </a:r>
                    </a:p>
                  </a:txBody>
                  <a:tcPr marL="23507" marR="23507" marT="23507"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49272">
                <a:tc>
                  <a:txBody>
                    <a:bodyPr/>
                    <a:lstStyle/>
                    <a:p>
                      <a:pPr algn="l" fontAlgn="b"/>
                      <a:r>
                        <a:rPr lang="en-US" sz="2700" b="0" i="0" u="none" strike="noStrike" dirty="0">
                          <a:solidFill>
                            <a:srgbClr val="FFFFFF"/>
                          </a:solidFill>
                          <a:latin typeface="Calibri"/>
                        </a:rPr>
                        <a:t> </a:t>
                      </a:r>
                    </a:p>
                  </a:txBody>
                  <a:tcPr marL="23507" marR="23507" marT="2350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C00000"/>
                    </a:solidFill>
                  </a:tcPr>
                </a:tc>
                <a:tc gridSpan="2">
                  <a:txBody>
                    <a:bodyPr/>
                    <a:lstStyle/>
                    <a:p>
                      <a:pPr algn="ctr" fontAlgn="b"/>
                      <a:r>
                        <a:rPr lang="en-US" sz="2700" b="0" i="0" u="none" strike="noStrike">
                          <a:solidFill>
                            <a:srgbClr val="FFFFFF"/>
                          </a:solidFill>
                          <a:latin typeface="Calibri"/>
                        </a:rPr>
                        <a:t>Sedatives</a:t>
                      </a:r>
                    </a:p>
                  </a:txBody>
                  <a:tcPr marL="23507" marR="23507" marT="23507" marB="0" anchor="b">
                    <a:lnL>
                      <a:noFill/>
                    </a:lnL>
                    <a:lnR>
                      <a:noFill/>
                    </a:lnR>
                    <a:lnT w="6350" cap="flat" cmpd="sng" algn="ctr">
                      <a:solidFill>
                        <a:srgbClr val="000000"/>
                      </a:solidFill>
                      <a:prstDash val="solid"/>
                      <a:round/>
                      <a:headEnd type="none" w="med" len="med"/>
                      <a:tailEnd type="none" w="med" len="med"/>
                    </a:lnT>
                    <a:lnB>
                      <a:noFill/>
                    </a:lnB>
                    <a:solidFill>
                      <a:srgbClr val="C00000"/>
                    </a:solidFill>
                  </a:tcPr>
                </a:tc>
                <a:tc hMerge="1">
                  <a:txBody>
                    <a:bodyPr/>
                    <a:lstStyle/>
                    <a:p>
                      <a:endParaRPr lang="en-US"/>
                    </a:p>
                  </a:txBody>
                  <a:tcPr/>
                </a:tc>
                <a:tc gridSpan="2">
                  <a:txBody>
                    <a:bodyPr/>
                    <a:lstStyle/>
                    <a:p>
                      <a:pPr algn="ctr" fontAlgn="b"/>
                      <a:r>
                        <a:rPr lang="en-US" sz="2700" b="0" i="0" u="none" strike="noStrike">
                          <a:solidFill>
                            <a:srgbClr val="FFFFFF"/>
                          </a:solidFill>
                          <a:latin typeface="Calibri"/>
                        </a:rPr>
                        <a:t>Tranqualizers</a:t>
                      </a:r>
                    </a:p>
                  </a:txBody>
                  <a:tcPr marL="23507" marR="23507" marT="23507" marB="0" anchor="b">
                    <a:lnL>
                      <a:noFill/>
                    </a:lnL>
                    <a:lnR>
                      <a:noFill/>
                    </a:lnR>
                    <a:lnT w="6350" cap="flat" cmpd="sng" algn="ctr">
                      <a:solidFill>
                        <a:srgbClr val="000000"/>
                      </a:solidFill>
                      <a:prstDash val="solid"/>
                      <a:round/>
                      <a:headEnd type="none" w="med" len="med"/>
                      <a:tailEnd type="none" w="med" len="med"/>
                    </a:lnT>
                    <a:lnB>
                      <a:noFill/>
                    </a:lnB>
                    <a:solidFill>
                      <a:srgbClr val="C00000"/>
                    </a:solidFill>
                  </a:tcPr>
                </a:tc>
                <a:tc hMerge="1">
                  <a:txBody>
                    <a:bodyPr/>
                    <a:lstStyle/>
                    <a:p>
                      <a:endParaRPr lang="en-US"/>
                    </a:p>
                  </a:txBody>
                  <a:tcPr/>
                </a:tc>
                <a:tc gridSpan="2">
                  <a:txBody>
                    <a:bodyPr/>
                    <a:lstStyle/>
                    <a:p>
                      <a:pPr algn="ctr" fontAlgn="b"/>
                      <a:r>
                        <a:rPr lang="en-US" sz="2700" b="0" i="0" u="none" strike="noStrike">
                          <a:solidFill>
                            <a:srgbClr val="FFFFFF"/>
                          </a:solidFill>
                          <a:latin typeface="Calibri"/>
                        </a:rPr>
                        <a:t>Stimulants</a:t>
                      </a:r>
                    </a:p>
                  </a:txBody>
                  <a:tcPr marL="23507" marR="23507" marT="23507" marB="0" anchor="b">
                    <a:lnL>
                      <a:noFill/>
                    </a:lnL>
                    <a:lnR>
                      <a:noFill/>
                    </a:lnR>
                    <a:lnT w="6350" cap="flat" cmpd="sng" algn="ctr">
                      <a:solidFill>
                        <a:srgbClr val="000000"/>
                      </a:solidFill>
                      <a:prstDash val="solid"/>
                      <a:round/>
                      <a:headEnd type="none" w="med" len="med"/>
                      <a:tailEnd type="none" w="med" len="med"/>
                    </a:lnT>
                    <a:lnB>
                      <a:noFill/>
                    </a:lnB>
                    <a:solidFill>
                      <a:srgbClr val="C00000"/>
                    </a:solidFill>
                  </a:tcPr>
                </a:tc>
                <a:tc hMerge="1">
                  <a:txBody>
                    <a:bodyPr/>
                    <a:lstStyle/>
                    <a:p>
                      <a:endParaRPr lang="en-US"/>
                    </a:p>
                  </a:txBody>
                  <a:tcPr/>
                </a:tc>
                <a:tc gridSpan="2">
                  <a:txBody>
                    <a:bodyPr/>
                    <a:lstStyle/>
                    <a:p>
                      <a:pPr algn="ctr" fontAlgn="b"/>
                      <a:r>
                        <a:rPr lang="en-US" sz="2700" b="0" i="0" u="none" strike="noStrike">
                          <a:solidFill>
                            <a:srgbClr val="FFFFFF"/>
                          </a:solidFill>
                          <a:latin typeface="Calibri"/>
                        </a:rPr>
                        <a:t>Analgesics</a:t>
                      </a:r>
                    </a:p>
                  </a:txBody>
                  <a:tcPr marL="23507" marR="23507" marT="2350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C00000"/>
                    </a:solidFill>
                  </a:tcPr>
                </a:tc>
                <a:tc hMerge="1">
                  <a:txBody>
                    <a:bodyPr/>
                    <a:lstStyle/>
                    <a:p>
                      <a:endParaRPr lang="en-US"/>
                    </a:p>
                  </a:txBody>
                  <a:tcPr/>
                </a:tc>
              </a:tr>
              <a:tr h="471737">
                <a:tc>
                  <a:txBody>
                    <a:bodyPr/>
                    <a:lstStyle/>
                    <a:p>
                      <a:pPr algn="l" fontAlgn="b"/>
                      <a:r>
                        <a:rPr lang="en-US" sz="2700" b="0" i="0" u="none" strike="noStrike">
                          <a:solidFill>
                            <a:srgbClr val="FFFFFF"/>
                          </a:solidFill>
                          <a:latin typeface="Calibri"/>
                        </a:rPr>
                        <a:t>Drug Last Used</a:t>
                      </a:r>
                    </a:p>
                  </a:txBody>
                  <a:tcPr marL="23507" marR="23507" marT="23507" marB="0" anchor="b">
                    <a:lnL w="6350" cap="flat" cmpd="sng" algn="ctr">
                      <a:solidFill>
                        <a:srgbClr val="000000"/>
                      </a:solidFill>
                      <a:prstDash val="solid"/>
                      <a:round/>
                      <a:headEnd type="none" w="med" len="med"/>
                      <a:tailEnd type="none" w="med" len="med"/>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700" b="0" i="0" u="none" strike="noStrike">
                          <a:solidFill>
                            <a:srgbClr val="FFFFFF"/>
                          </a:solidFill>
                          <a:latin typeface="Calibri"/>
                        </a:rPr>
                        <a:t>1985</a:t>
                      </a:r>
                    </a:p>
                  </a:txBody>
                  <a:tcPr marL="23507" marR="23507" marT="23507"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700" b="0" i="0" u="none" strike="noStrike">
                          <a:solidFill>
                            <a:srgbClr val="FFFFFF"/>
                          </a:solidFill>
                          <a:latin typeface="Calibri"/>
                        </a:rPr>
                        <a:t>2006</a:t>
                      </a:r>
                    </a:p>
                  </a:txBody>
                  <a:tcPr marL="23507" marR="23507" marT="23507"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700" b="0" i="0" u="none" strike="noStrike">
                          <a:solidFill>
                            <a:srgbClr val="FFFFFF"/>
                          </a:solidFill>
                          <a:latin typeface="Calibri"/>
                        </a:rPr>
                        <a:t>1985</a:t>
                      </a:r>
                    </a:p>
                  </a:txBody>
                  <a:tcPr marL="23507" marR="23507" marT="23507"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700" b="0" i="0" u="none" strike="noStrike">
                          <a:solidFill>
                            <a:srgbClr val="FFFFFF"/>
                          </a:solidFill>
                          <a:latin typeface="Calibri"/>
                        </a:rPr>
                        <a:t>2006</a:t>
                      </a:r>
                    </a:p>
                  </a:txBody>
                  <a:tcPr marL="23507" marR="23507" marT="23507"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700" b="0" i="0" u="none" strike="noStrike">
                          <a:solidFill>
                            <a:srgbClr val="FFFFFF"/>
                          </a:solidFill>
                          <a:latin typeface="Calibri"/>
                        </a:rPr>
                        <a:t>1985</a:t>
                      </a:r>
                    </a:p>
                  </a:txBody>
                  <a:tcPr marL="23507" marR="23507" marT="23507"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700" b="0" i="0" u="none" strike="noStrike">
                          <a:solidFill>
                            <a:srgbClr val="FFFFFF"/>
                          </a:solidFill>
                          <a:latin typeface="Calibri"/>
                        </a:rPr>
                        <a:t>2006</a:t>
                      </a:r>
                    </a:p>
                  </a:txBody>
                  <a:tcPr marL="23507" marR="23507" marT="23507"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700" b="0" i="0" u="none" strike="noStrike">
                          <a:solidFill>
                            <a:srgbClr val="FFFFFF"/>
                          </a:solidFill>
                          <a:latin typeface="Calibri"/>
                        </a:rPr>
                        <a:t>1985</a:t>
                      </a:r>
                    </a:p>
                  </a:txBody>
                  <a:tcPr marL="23507" marR="23507" marT="23507"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700" b="0" i="0" u="none" strike="noStrike">
                          <a:solidFill>
                            <a:srgbClr val="FFFFFF"/>
                          </a:solidFill>
                          <a:latin typeface="Calibri"/>
                        </a:rPr>
                        <a:t>2006</a:t>
                      </a:r>
                    </a:p>
                  </a:txBody>
                  <a:tcPr marL="23507" marR="23507" marT="23507" marB="0" anchor="b">
                    <a:lnL>
                      <a:noFill/>
                    </a:lnL>
                    <a:lnR w="6350" cap="flat" cmpd="sng" algn="ctr">
                      <a:solidFill>
                        <a:srgbClr val="000000"/>
                      </a:solidFill>
                      <a:prstDash val="solid"/>
                      <a:round/>
                      <a:headEnd type="none" w="med" len="med"/>
                      <a:tailEnd type="none" w="med" len="med"/>
                    </a:lnR>
                    <a:lnT>
                      <a:noFill/>
                    </a:lnT>
                    <a:lnB w="25400" cap="flat" cmpd="dbl" algn="ctr">
                      <a:solidFill>
                        <a:srgbClr val="000000"/>
                      </a:solidFill>
                      <a:prstDash val="solid"/>
                      <a:round/>
                      <a:headEnd type="none" w="med" len="med"/>
                      <a:tailEnd type="none" w="med" len="med"/>
                    </a:lnB>
                    <a:solidFill>
                      <a:srgbClr val="C00000"/>
                    </a:solidFill>
                  </a:tcPr>
                </a:tc>
              </a:tr>
              <a:tr h="471737">
                <a:tc>
                  <a:txBody>
                    <a:bodyPr/>
                    <a:lstStyle/>
                    <a:p>
                      <a:pPr algn="l" fontAlgn="b"/>
                      <a:r>
                        <a:rPr lang="en-US" sz="2700" b="0" i="0" u="none" strike="noStrike">
                          <a:solidFill>
                            <a:srgbClr val="000000"/>
                          </a:solidFill>
                          <a:latin typeface="Calibri"/>
                        </a:rPr>
                        <a:t>Past Month</a:t>
                      </a:r>
                    </a:p>
                  </a:txBody>
                  <a:tcPr marL="23507" marR="23507" marT="23507" marB="0" anchor="b">
                    <a:lnL w="635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700" b="0" i="0" u="none" strike="noStrike">
                          <a:solidFill>
                            <a:srgbClr val="000000"/>
                          </a:solidFill>
                          <a:latin typeface="Calibri"/>
                        </a:rPr>
                        <a:t>0.2</a:t>
                      </a:r>
                    </a:p>
                  </a:txBody>
                  <a:tcPr marL="23507" marR="23507" marT="23507"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700" b="0" i="0" u="none" strike="noStrike">
                          <a:solidFill>
                            <a:srgbClr val="000000"/>
                          </a:solidFill>
                          <a:latin typeface="Calibri"/>
                        </a:rPr>
                        <a:t>0.1</a:t>
                      </a:r>
                    </a:p>
                  </a:txBody>
                  <a:tcPr marL="23507" marR="23507" marT="23507"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700" b="0" i="0" u="none" strike="noStrike">
                          <a:solidFill>
                            <a:srgbClr val="000000"/>
                          </a:solidFill>
                          <a:latin typeface="Calibri"/>
                        </a:rPr>
                        <a:t>0.3</a:t>
                      </a:r>
                    </a:p>
                  </a:txBody>
                  <a:tcPr marL="23507" marR="23507" marT="23507"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700" b="0" i="0" u="none" strike="noStrike">
                          <a:solidFill>
                            <a:srgbClr val="000000"/>
                          </a:solidFill>
                          <a:latin typeface="Calibri"/>
                        </a:rPr>
                        <a:t>0.1</a:t>
                      </a:r>
                    </a:p>
                  </a:txBody>
                  <a:tcPr marL="23507" marR="23507" marT="23507"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700" b="0" i="0" u="none" strike="noStrike">
                          <a:solidFill>
                            <a:srgbClr val="000000"/>
                          </a:solidFill>
                          <a:latin typeface="Calibri"/>
                        </a:rPr>
                        <a:t>0.1</a:t>
                      </a:r>
                    </a:p>
                  </a:txBody>
                  <a:tcPr marL="23507" marR="23507" marT="23507"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700" b="0" i="0" u="none" strike="noStrike">
                          <a:solidFill>
                            <a:srgbClr val="000000"/>
                          </a:solidFill>
                          <a:latin typeface="Calibri"/>
                        </a:rPr>
                        <a:t>0.1</a:t>
                      </a:r>
                    </a:p>
                  </a:txBody>
                  <a:tcPr marL="23507" marR="23507" marT="23507"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700" b="0" i="0" u="none" strike="noStrike">
                          <a:solidFill>
                            <a:srgbClr val="000000"/>
                          </a:solidFill>
                          <a:latin typeface="Calibri"/>
                        </a:rPr>
                        <a:t>0.10926</a:t>
                      </a:r>
                    </a:p>
                  </a:txBody>
                  <a:tcPr marL="23507" marR="23507" marT="23507"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700" b="0" i="0" u="none" strike="noStrike">
                          <a:solidFill>
                            <a:srgbClr val="000000"/>
                          </a:solidFill>
                          <a:latin typeface="Calibri"/>
                        </a:rPr>
                        <a:t>0.591707</a:t>
                      </a:r>
                    </a:p>
                  </a:txBody>
                  <a:tcPr marL="23507" marR="23507" marT="23507" marB="0" anchor="b">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tcPr>
                </a:tc>
              </a:tr>
              <a:tr h="449272">
                <a:tc>
                  <a:txBody>
                    <a:bodyPr/>
                    <a:lstStyle/>
                    <a:p>
                      <a:pPr algn="l" fontAlgn="b"/>
                      <a:r>
                        <a:rPr lang="en-US" sz="2700" b="0" i="0" u="none" strike="noStrike">
                          <a:solidFill>
                            <a:srgbClr val="000000"/>
                          </a:solidFill>
                          <a:latin typeface="Calibri"/>
                        </a:rPr>
                        <a:t>&lt; 1 Year</a:t>
                      </a:r>
                    </a:p>
                  </a:txBody>
                  <a:tcPr marL="23507" marR="23507" marT="23507" marB="0" anchor="b">
                    <a:lnL w="6350" cap="flat" cmpd="sng" algn="ctr">
                      <a:solidFill>
                        <a:srgbClr val="000000"/>
                      </a:solidFill>
                      <a:prstDash val="solid"/>
                      <a:round/>
                      <a:headEnd type="none" w="med" len="med"/>
                      <a:tailEnd type="none" w="med" len="med"/>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0.1</a:t>
                      </a:r>
                    </a:p>
                  </a:txBody>
                  <a:tcPr marL="23507" marR="23507" marT="23507" marB="0" anchor="b">
                    <a:lnL>
                      <a:noFill/>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0.0</a:t>
                      </a:r>
                    </a:p>
                  </a:txBody>
                  <a:tcPr marL="23507" marR="23507" marT="23507" marB="0" anchor="b">
                    <a:lnL>
                      <a:noFill/>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0.4</a:t>
                      </a:r>
                    </a:p>
                  </a:txBody>
                  <a:tcPr marL="23507" marR="23507" marT="23507" marB="0" anchor="b">
                    <a:lnL>
                      <a:noFill/>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0.3</a:t>
                      </a:r>
                    </a:p>
                  </a:txBody>
                  <a:tcPr marL="23507" marR="23507" marT="23507" marB="0" anchor="b">
                    <a:lnL>
                      <a:noFill/>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0.1</a:t>
                      </a:r>
                    </a:p>
                  </a:txBody>
                  <a:tcPr marL="23507" marR="23507" marT="23507" marB="0" anchor="b">
                    <a:lnL>
                      <a:noFill/>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0.1</a:t>
                      </a:r>
                    </a:p>
                  </a:txBody>
                  <a:tcPr marL="23507" marR="23507" marT="23507" marB="0" anchor="b">
                    <a:lnL>
                      <a:noFill/>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0.8</a:t>
                      </a:r>
                    </a:p>
                  </a:txBody>
                  <a:tcPr marL="23507" marR="23507" marT="23507" marB="0" anchor="b">
                    <a:lnL>
                      <a:noFill/>
                    </a:lnL>
                    <a:lnR>
                      <a:noFill/>
                    </a:lnR>
                    <a:lnT>
                      <a:noFill/>
                    </a:lnT>
                    <a:lnB>
                      <a:noFill/>
                    </a:lnB>
                    <a:solidFill>
                      <a:srgbClr val="D8D8D8"/>
                    </a:solidFill>
                  </a:tcPr>
                </a:tc>
                <a:tc>
                  <a:txBody>
                    <a:bodyPr/>
                    <a:lstStyle/>
                    <a:p>
                      <a:pPr algn="r" fontAlgn="b"/>
                      <a:r>
                        <a:rPr lang="en-US" sz="2700" b="0" i="0" u="none" strike="noStrike">
                          <a:solidFill>
                            <a:srgbClr val="000000"/>
                          </a:solidFill>
                          <a:latin typeface="Calibri"/>
                        </a:rPr>
                        <a:t>0.6</a:t>
                      </a:r>
                    </a:p>
                  </a:txBody>
                  <a:tcPr marL="23507" marR="23507" marT="23507" marB="0" anchor="b">
                    <a:lnL>
                      <a:noFill/>
                    </a:lnL>
                    <a:lnR w="6350" cap="flat" cmpd="sng" algn="ctr">
                      <a:solidFill>
                        <a:srgbClr val="000000"/>
                      </a:solidFill>
                      <a:prstDash val="solid"/>
                      <a:round/>
                      <a:headEnd type="none" w="med" len="med"/>
                      <a:tailEnd type="none" w="med" len="med"/>
                    </a:lnR>
                    <a:lnT>
                      <a:noFill/>
                    </a:lnT>
                    <a:lnB>
                      <a:noFill/>
                    </a:lnB>
                    <a:solidFill>
                      <a:srgbClr val="D8D8D8"/>
                    </a:solidFill>
                  </a:tcPr>
                </a:tc>
              </a:tr>
              <a:tr h="449272">
                <a:tc>
                  <a:txBody>
                    <a:bodyPr/>
                    <a:lstStyle/>
                    <a:p>
                      <a:pPr algn="l" fontAlgn="b"/>
                      <a:r>
                        <a:rPr lang="en-US" sz="2700" b="0" i="0" u="none" strike="noStrike">
                          <a:solidFill>
                            <a:srgbClr val="000000"/>
                          </a:solidFill>
                          <a:latin typeface="Calibri"/>
                        </a:rPr>
                        <a:t>&gt; 1 Year</a:t>
                      </a:r>
                    </a:p>
                  </a:txBody>
                  <a:tcPr marL="23507" marR="23507" marT="23507"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2700" b="0" i="0" u="none" strike="noStrike">
                          <a:solidFill>
                            <a:srgbClr val="000000"/>
                          </a:solidFill>
                          <a:latin typeface="Calibri"/>
                        </a:rPr>
                        <a:t>1.2</a:t>
                      </a:r>
                    </a:p>
                  </a:txBody>
                  <a:tcPr marL="23507" marR="23507" marT="23507" marB="0" anchor="b">
                    <a:lnL>
                      <a:noFill/>
                    </a:lnL>
                    <a:lnR>
                      <a:noFill/>
                    </a:lnR>
                    <a:lnT>
                      <a:noFill/>
                    </a:lnT>
                    <a:lnB>
                      <a:noFill/>
                    </a:lnB>
                  </a:tcPr>
                </a:tc>
                <a:tc>
                  <a:txBody>
                    <a:bodyPr/>
                    <a:lstStyle/>
                    <a:p>
                      <a:pPr algn="r" fontAlgn="b"/>
                      <a:r>
                        <a:rPr lang="en-US" sz="2700" b="0" i="0" u="none" strike="noStrike">
                          <a:solidFill>
                            <a:srgbClr val="000000"/>
                          </a:solidFill>
                          <a:latin typeface="Calibri"/>
                        </a:rPr>
                        <a:t>3.6</a:t>
                      </a:r>
                    </a:p>
                  </a:txBody>
                  <a:tcPr marL="23507" marR="23507" marT="23507" marB="0" anchor="b">
                    <a:lnL>
                      <a:noFill/>
                    </a:lnL>
                    <a:lnR>
                      <a:noFill/>
                    </a:lnR>
                    <a:lnT>
                      <a:noFill/>
                    </a:lnT>
                    <a:lnB>
                      <a:noFill/>
                    </a:lnB>
                  </a:tcPr>
                </a:tc>
                <a:tc>
                  <a:txBody>
                    <a:bodyPr/>
                    <a:lstStyle/>
                    <a:p>
                      <a:pPr algn="r" fontAlgn="b"/>
                      <a:r>
                        <a:rPr lang="en-US" sz="2700" b="0" i="0" u="none" strike="noStrike">
                          <a:solidFill>
                            <a:srgbClr val="000000"/>
                          </a:solidFill>
                          <a:latin typeface="Calibri"/>
                        </a:rPr>
                        <a:t>2.2</a:t>
                      </a:r>
                    </a:p>
                  </a:txBody>
                  <a:tcPr marL="23507" marR="23507" marT="23507" marB="0" anchor="b">
                    <a:lnL>
                      <a:noFill/>
                    </a:lnL>
                    <a:lnR>
                      <a:noFill/>
                    </a:lnR>
                    <a:lnT>
                      <a:noFill/>
                    </a:lnT>
                    <a:lnB>
                      <a:noFill/>
                    </a:lnB>
                  </a:tcPr>
                </a:tc>
                <a:tc>
                  <a:txBody>
                    <a:bodyPr/>
                    <a:lstStyle/>
                    <a:p>
                      <a:pPr algn="r" fontAlgn="b"/>
                      <a:r>
                        <a:rPr lang="en-US" sz="2700" b="0" i="0" u="none" strike="noStrike">
                          <a:solidFill>
                            <a:srgbClr val="000000"/>
                          </a:solidFill>
                          <a:latin typeface="Calibri"/>
                        </a:rPr>
                        <a:t>4.5</a:t>
                      </a:r>
                    </a:p>
                  </a:txBody>
                  <a:tcPr marL="23507" marR="23507" marT="23507" marB="0" anchor="b">
                    <a:lnL>
                      <a:noFill/>
                    </a:lnL>
                    <a:lnR>
                      <a:noFill/>
                    </a:lnR>
                    <a:lnT>
                      <a:noFill/>
                    </a:lnT>
                    <a:lnB>
                      <a:noFill/>
                    </a:lnB>
                  </a:tcPr>
                </a:tc>
                <a:tc>
                  <a:txBody>
                    <a:bodyPr/>
                    <a:lstStyle/>
                    <a:p>
                      <a:pPr algn="r" fontAlgn="b"/>
                      <a:r>
                        <a:rPr lang="en-US" sz="2700" b="0" i="0" u="none" strike="noStrike">
                          <a:solidFill>
                            <a:srgbClr val="000000"/>
                          </a:solidFill>
                          <a:latin typeface="Calibri"/>
                        </a:rPr>
                        <a:t>1.6</a:t>
                      </a:r>
                    </a:p>
                  </a:txBody>
                  <a:tcPr marL="23507" marR="23507" marT="23507" marB="0" anchor="b">
                    <a:lnL>
                      <a:noFill/>
                    </a:lnL>
                    <a:lnR>
                      <a:noFill/>
                    </a:lnR>
                    <a:lnT>
                      <a:noFill/>
                    </a:lnT>
                    <a:lnB>
                      <a:noFill/>
                    </a:lnB>
                  </a:tcPr>
                </a:tc>
                <a:tc>
                  <a:txBody>
                    <a:bodyPr/>
                    <a:lstStyle/>
                    <a:p>
                      <a:pPr algn="r" fontAlgn="b"/>
                      <a:r>
                        <a:rPr lang="en-US" sz="2700" b="0" i="0" u="none" strike="noStrike">
                          <a:solidFill>
                            <a:srgbClr val="000000"/>
                          </a:solidFill>
                          <a:latin typeface="Calibri"/>
                        </a:rPr>
                        <a:t>5.7</a:t>
                      </a:r>
                    </a:p>
                  </a:txBody>
                  <a:tcPr marL="23507" marR="23507" marT="23507" marB="0" anchor="b">
                    <a:lnL>
                      <a:noFill/>
                    </a:lnL>
                    <a:lnR>
                      <a:noFill/>
                    </a:lnR>
                    <a:lnT>
                      <a:noFill/>
                    </a:lnT>
                    <a:lnB>
                      <a:noFill/>
                    </a:lnB>
                  </a:tcPr>
                </a:tc>
                <a:tc>
                  <a:txBody>
                    <a:bodyPr/>
                    <a:lstStyle/>
                    <a:p>
                      <a:pPr algn="r" fontAlgn="b"/>
                      <a:r>
                        <a:rPr lang="en-US" sz="2700" b="0" i="0" u="none" strike="noStrike">
                          <a:solidFill>
                            <a:srgbClr val="000000"/>
                          </a:solidFill>
                          <a:latin typeface="Calibri"/>
                        </a:rPr>
                        <a:t>99.04887</a:t>
                      </a:r>
                    </a:p>
                  </a:txBody>
                  <a:tcPr marL="23507" marR="23507" marT="23507" marB="0" anchor="b">
                    <a:lnL>
                      <a:noFill/>
                    </a:lnL>
                    <a:lnR>
                      <a:noFill/>
                    </a:lnR>
                    <a:lnT>
                      <a:noFill/>
                    </a:lnT>
                    <a:lnB>
                      <a:noFill/>
                    </a:lnB>
                  </a:tcPr>
                </a:tc>
                <a:tc>
                  <a:txBody>
                    <a:bodyPr/>
                    <a:lstStyle/>
                    <a:p>
                      <a:pPr algn="r" fontAlgn="b"/>
                      <a:r>
                        <a:rPr lang="en-US" sz="2700" b="0" i="0" u="none" strike="noStrike">
                          <a:solidFill>
                            <a:srgbClr val="000000"/>
                          </a:solidFill>
                          <a:latin typeface="Calibri"/>
                        </a:rPr>
                        <a:t>4.197648</a:t>
                      </a:r>
                    </a:p>
                  </a:txBody>
                  <a:tcPr marL="23507" marR="23507" marT="23507" marB="0" anchor="b">
                    <a:lnL>
                      <a:noFill/>
                    </a:lnL>
                    <a:lnR w="6350" cap="flat" cmpd="sng" algn="ctr">
                      <a:solidFill>
                        <a:srgbClr val="000000"/>
                      </a:solidFill>
                      <a:prstDash val="solid"/>
                      <a:round/>
                      <a:headEnd type="none" w="med" len="med"/>
                      <a:tailEnd type="none" w="med" len="med"/>
                    </a:lnR>
                    <a:lnT>
                      <a:noFill/>
                    </a:lnT>
                    <a:lnB>
                      <a:noFill/>
                    </a:lnB>
                  </a:tcPr>
                </a:tc>
              </a:tr>
              <a:tr h="449272">
                <a:tc>
                  <a:txBody>
                    <a:bodyPr/>
                    <a:lstStyle/>
                    <a:p>
                      <a:pPr algn="l" fontAlgn="b"/>
                      <a:r>
                        <a:rPr lang="en-US" sz="2700" b="0" i="0" u="none" strike="noStrike">
                          <a:solidFill>
                            <a:srgbClr val="000000"/>
                          </a:solidFill>
                          <a:latin typeface="Calibri"/>
                        </a:rPr>
                        <a:t>Never used</a:t>
                      </a:r>
                    </a:p>
                  </a:txBody>
                  <a:tcPr marL="23507" marR="23507" marT="23507"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700" b="0" i="0" u="none" strike="noStrike">
                          <a:solidFill>
                            <a:srgbClr val="000000"/>
                          </a:solidFill>
                          <a:latin typeface="Calibri"/>
                        </a:rPr>
                        <a:t>98.6</a:t>
                      </a:r>
                    </a:p>
                  </a:txBody>
                  <a:tcPr marL="23507" marR="23507" marT="23507"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700" b="0" i="0" u="none" strike="noStrike">
                          <a:solidFill>
                            <a:srgbClr val="000000"/>
                          </a:solidFill>
                          <a:latin typeface="Calibri"/>
                        </a:rPr>
                        <a:t>96.3</a:t>
                      </a:r>
                    </a:p>
                  </a:txBody>
                  <a:tcPr marL="23507" marR="23507" marT="23507"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700" b="0" i="0" u="none" strike="noStrike">
                          <a:solidFill>
                            <a:srgbClr val="000000"/>
                          </a:solidFill>
                          <a:latin typeface="Calibri"/>
                        </a:rPr>
                        <a:t>97.1</a:t>
                      </a:r>
                    </a:p>
                  </a:txBody>
                  <a:tcPr marL="23507" marR="23507" marT="23507"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700" b="0" i="0" u="none" strike="noStrike">
                          <a:solidFill>
                            <a:srgbClr val="000000"/>
                          </a:solidFill>
                          <a:latin typeface="Calibri"/>
                        </a:rPr>
                        <a:t>95.1</a:t>
                      </a:r>
                    </a:p>
                  </a:txBody>
                  <a:tcPr marL="23507" marR="23507" marT="23507"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700" b="0" i="0" u="none" strike="noStrike" dirty="0">
                          <a:solidFill>
                            <a:srgbClr val="000000"/>
                          </a:solidFill>
                          <a:latin typeface="Calibri"/>
                        </a:rPr>
                        <a:t>98.3</a:t>
                      </a:r>
                    </a:p>
                  </a:txBody>
                  <a:tcPr marL="23507" marR="23507" marT="23507"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700" b="0" i="0" u="none" strike="noStrike">
                          <a:solidFill>
                            <a:srgbClr val="000000"/>
                          </a:solidFill>
                          <a:latin typeface="Calibri"/>
                        </a:rPr>
                        <a:t>94.0</a:t>
                      </a:r>
                    </a:p>
                  </a:txBody>
                  <a:tcPr marL="23507" marR="23507" marT="23507"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700" b="0" i="0" u="none" strike="noStrike">
                          <a:solidFill>
                            <a:srgbClr val="000000"/>
                          </a:solidFill>
                          <a:latin typeface="Calibri"/>
                        </a:rPr>
                        <a:t>100.0</a:t>
                      </a:r>
                    </a:p>
                  </a:txBody>
                  <a:tcPr marL="23507" marR="23507" marT="23507"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700" b="0" i="0" u="none" strike="noStrike" dirty="0">
                          <a:solidFill>
                            <a:srgbClr val="000000"/>
                          </a:solidFill>
                          <a:latin typeface="Calibri"/>
                        </a:rPr>
                        <a:t>94.6</a:t>
                      </a:r>
                    </a:p>
                  </a:txBody>
                  <a:tcPr marL="23507" marR="23507" marT="23507"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8D8D8"/>
                    </a:solidFill>
                  </a:tcPr>
                </a:tc>
              </a:tr>
            </a:tbl>
          </a:graphicData>
        </a:graphic>
      </p:graphicFrame>
      <p:graphicFrame>
        <p:nvGraphicFramePr>
          <p:cNvPr id="22" name="Table 21"/>
          <p:cNvGraphicFramePr>
            <a:graphicFrameLocks noGrp="1"/>
          </p:cNvGraphicFramePr>
          <p:nvPr/>
        </p:nvGraphicFramePr>
        <p:xfrm>
          <a:off x="18970625" y="20958175"/>
          <a:ext cx="17548225" cy="3155950"/>
        </p:xfrm>
        <a:graphic>
          <a:graphicData uri="http://schemas.openxmlformats.org/drawingml/2006/table">
            <a:tbl>
              <a:tblPr/>
              <a:tblGrid>
                <a:gridCol w="2285344"/>
                <a:gridCol w="1271844"/>
                <a:gridCol w="1271844"/>
                <a:gridCol w="1271844"/>
                <a:gridCol w="1271844"/>
                <a:gridCol w="1271844"/>
                <a:gridCol w="1271844"/>
                <a:gridCol w="1271844"/>
                <a:gridCol w="1271844"/>
                <a:gridCol w="1271844"/>
                <a:gridCol w="1271844"/>
                <a:gridCol w="1271844"/>
                <a:gridCol w="1271844"/>
              </a:tblGrid>
              <a:tr h="376445">
                <a:tc gridSpan="13">
                  <a:txBody>
                    <a:bodyPr/>
                    <a:lstStyle/>
                    <a:p>
                      <a:pPr algn="l" fontAlgn="b"/>
                      <a:r>
                        <a:rPr lang="en-US" sz="2800" b="0" i="0" u="none" strike="noStrike" dirty="0">
                          <a:solidFill>
                            <a:srgbClr val="000000"/>
                          </a:solidFill>
                          <a:latin typeface="Calibri"/>
                        </a:rPr>
                        <a:t>Table 4. Illicit Drug Use Among Elder Americans.</a:t>
                      </a:r>
                    </a:p>
                  </a:txBody>
                  <a:tcPr marL="24148" marR="24148" marT="24148"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76445">
                <a:tc>
                  <a:txBody>
                    <a:bodyPr/>
                    <a:lstStyle/>
                    <a:p>
                      <a:pPr algn="l" fontAlgn="b"/>
                      <a:r>
                        <a:rPr lang="en-US" sz="2800" b="0" i="0" u="none" strike="noStrike">
                          <a:solidFill>
                            <a:srgbClr val="FFFFFF"/>
                          </a:solidFill>
                          <a:latin typeface="Calibri"/>
                        </a:rPr>
                        <a:t> </a:t>
                      </a:r>
                    </a:p>
                  </a:txBody>
                  <a:tcPr marL="24148" marR="24148" marT="2414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C00000"/>
                    </a:solidFill>
                  </a:tcPr>
                </a:tc>
                <a:tc gridSpan="2">
                  <a:txBody>
                    <a:bodyPr/>
                    <a:lstStyle/>
                    <a:p>
                      <a:pPr algn="ctr" fontAlgn="b"/>
                      <a:r>
                        <a:rPr lang="en-US" sz="2800" b="0" i="0" u="none" strike="noStrike">
                          <a:solidFill>
                            <a:srgbClr val="FFFFFF"/>
                          </a:solidFill>
                          <a:latin typeface="Calibri"/>
                        </a:rPr>
                        <a:t>Marijuana</a:t>
                      </a:r>
                    </a:p>
                  </a:txBody>
                  <a:tcPr marL="24148" marR="24148" marT="24148" marB="0" anchor="b">
                    <a:lnL>
                      <a:noFill/>
                    </a:lnL>
                    <a:lnR>
                      <a:noFill/>
                    </a:lnR>
                    <a:lnT w="6350" cap="flat" cmpd="sng" algn="ctr">
                      <a:solidFill>
                        <a:srgbClr val="000000"/>
                      </a:solidFill>
                      <a:prstDash val="solid"/>
                      <a:round/>
                      <a:headEnd type="none" w="med" len="med"/>
                      <a:tailEnd type="none" w="med" len="med"/>
                    </a:lnT>
                    <a:lnB>
                      <a:noFill/>
                    </a:lnB>
                    <a:solidFill>
                      <a:srgbClr val="C00000"/>
                    </a:solidFill>
                  </a:tcPr>
                </a:tc>
                <a:tc hMerge="1">
                  <a:txBody>
                    <a:bodyPr/>
                    <a:lstStyle/>
                    <a:p>
                      <a:endParaRPr lang="en-US"/>
                    </a:p>
                  </a:txBody>
                  <a:tcPr/>
                </a:tc>
                <a:tc gridSpan="2">
                  <a:txBody>
                    <a:bodyPr/>
                    <a:lstStyle/>
                    <a:p>
                      <a:pPr algn="ctr" fontAlgn="b"/>
                      <a:r>
                        <a:rPr lang="en-US" sz="2800" b="0" i="0" u="none" strike="noStrike">
                          <a:solidFill>
                            <a:srgbClr val="FFFFFF"/>
                          </a:solidFill>
                          <a:latin typeface="Calibri"/>
                        </a:rPr>
                        <a:t>Cocaine</a:t>
                      </a:r>
                    </a:p>
                  </a:txBody>
                  <a:tcPr marL="24148" marR="24148" marT="24148" marB="0" anchor="b">
                    <a:lnL>
                      <a:noFill/>
                    </a:lnL>
                    <a:lnR>
                      <a:noFill/>
                    </a:lnR>
                    <a:lnT w="6350" cap="flat" cmpd="sng" algn="ctr">
                      <a:solidFill>
                        <a:srgbClr val="000000"/>
                      </a:solidFill>
                      <a:prstDash val="solid"/>
                      <a:round/>
                      <a:headEnd type="none" w="med" len="med"/>
                      <a:tailEnd type="none" w="med" len="med"/>
                    </a:lnT>
                    <a:lnB>
                      <a:noFill/>
                    </a:lnB>
                    <a:solidFill>
                      <a:srgbClr val="C00000"/>
                    </a:solidFill>
                  </a:tcPr>
                </a:tc>
                <a:tc hMerge="1">
                  <a:txBody>
                    <a:bodyPr/>
                    <a:lstStyle/>
                    <a:p>
                      <a:endParaRPr lang="en-US"/>
                    </a:p>
                  </a:txBody>
                  <a:tcPr/>
                </a:tc>
                <a:tc gridSpan="2">
                  <a:txBody>
                    <a:bodyPr/>
                    <a:lstStyle/>
                    <a:p>
                      <a:pPr algn="ctr" fontAlgn="b"/>
                      <a:r>
                        <a:rPr lang="en-US" sz="2800" b="0" i="0" u="none" strike="noStrike">
                          <a:solidFill>
                            <a:srgbClr val="FFFFFF"/>
                          </a:solidFill>
                          <a:latin typeface="Calibri"/>
                        </a:rPr>
                        <a:t>Hallucinogens</a:t>
                      </a:r>
                    </a:p>
                  </a:txBody>
                  <a:tcPr marL="24148" marR="24148" marT="24148" marB="0" anchor="b">
                    <a:lnL>
                      <a:noFill/>
                    </a:lnL>
                    <a:lnR>
                      <a:noFill/>
                    </a:lnR>
                    <a:lnT w="6350" cap="flat" cmpd="sng" algn="ctr">
                      <a:solidFill>
                        <a:srgbClr val="000000"/>
                      </a:solidFill>
                      <a:prstDash val="solid"/>
                      <a:round/>
                      <a:headEnd type="none" w="med" len="med"/>
                      <a:tailEnd type="none" w="med" len="med"/>
                    </a:lnT>
                    <a:lnB>
                      <a:noFill/>
                    </a:lnB>
                    <a:solidFill>
                      <a:srgbClr val="C00000"/>
                    </a:solidFill>
                  </a:tcPr>
                </a:tc>
                <a:tc hMerge="1">
                  <a:txBody>
                    <a:bodyPr/>
                    <a:lstStyle/>
                    <a:p>
                      <a:endParaRPr lang="en-US"/>
                    </a:p>
                  </a:txBody>
                  <a:tcPr/>
                </a:tc>
                <a:tc gridSpan="2">
                  <a:txBody>
                    <a:bodyPr/>
                    <a:lstStyle/>
                    <a:p>
                      <a:pPr algn="ctr" fontAlgn="b"/>
                      <a:r>
                        <a:rPr lang="en-US" sz="2800" b="0" i="0" u="none" strike="noStrike">
                          <a:solidFill>
                            <a:srgbClr val="FFFFFF"/>
                          </a:solidFill>
                          <a:latin typeface="Calibri"/>
                        </a:rPr>
                        <a:t>Heroin</a:t>
                      </a:r>
                    </a:p>
                  </a:txBody>
                  <a:tcPr marL="24148" marR="24148" marT="24148" marB="0" anchor="b">
                    <a:lnL>
                      <a:noFill/>
                    </a:lnL>
                    <a:lnR>
                      <a:noFill/>
                    </a:lnR>
                    <a:lnT w="6350" cap="flat" cmpd="sng" algn="ctr">
                      <a:solidFill>
                        <a:srgbClr val="000000"/>
                      </a:solidFill>
                      <a:prstDash val="solid"/>
                      <a:round/>
                      <a:headEnd type="none" w="med" len="med"/>
                      <a:tailEnd type="none" w="med" len="med"/>
                    </a:lnT>
                    <a:lnB>
                      <a:noFill/>
                    </a:lnB>
                    <a:solidFill>
                      <a:srgbClr val="C00000"/>
                    </a:solidFill>
                  </a:tcPr>
                </a:tc>
                <a:tc hMerge="1">
                  <a:txBody>
                    <a:bodyPr/>
                    <a:lstStyle/>
                    <a:p>
                      <a:endParaRPr lang="en-US"/>
                    </a:p>
                  </a:txBody>
                  <a:tcPr/>
                </a:tc>
                <a:tc gridSpan="2">
                  <a:txBody>
                    <a:bodyPr/>
                    <a:lstStyle/>
                    <a:p>
                      <a:pPr algn="ctr" fontAlgn="b"/>
                      <a:r>
                        <a:rPr lang="en-US" sz="2800" b="0" i="0" u="none" strike="noStrike">
                          <a:solidFill>
                            <a:srgbClr val="FFFFFF"/>
                          </a:solidFill>
                          <a:latin typeface="Calibri"/>
                        </a:rPr>
                        <a:t>Inhalents</a:t>
                      </a:r>
                    </a:p>
                  </a:txBody>
                  <a:tcPr marL="24148" marR="24148" marT="24148" marB="0" anchor="b">
                    <a:lnL>
                      <a:noFill/>
                    </a:lnL>
                    <a:lnR>
                      <a:noFill/>
                    </a:lnR>
                    <a:lnT w="6350" cap="flat" cmpd="sng" algn="ctr">
                      <a:solidFill>
                        <a:srgbClr val="000000"/>
                      </a:solidFill>
                      <a:prstDash val="solid"/>
                      <a:round/>
                      <a:headEnd type="none" w="med" len="med"/>
                      <a:tailEnd type="none" w="med" len="med"/>
                    </a:lnT>
                    <a:lnB>
                      <a:noFill/>
                    </a:lnB>
                    <a:solidFill>
                      <a:srgbClr val="C00000"/>
                    </a:solidFill>
                  </a:tcPr>
                </a:tc>
                <a:tc hMerge="1">
                  <a:txBody>
                    <a:bodyPr/>
                    <a:lstStyle/>
                    <a:p>
                      <a:endParaRPr lang="en-US"/>
                    </a:p>
                  </a:txBody>
                  <a:tcPr/>
                </a:tc>
                <a:tc gridSpan="2">
                  <a:txBody>
                    <a:bodyPr/>
                    <a:lstStyle/>
                    <a:p>
                      <a:pPr algn="ctr" fontAlgn="b"/>
                      <a:r>
                        <a:rPr lang="en-US" sz="2800" b="0" i="0" u="none" strike="noStrike">
                          <a:solidFill>
                            <a:srgbClr val="FFFFFF"/>
                          </a:solidFill>
                          <a:latin typeface="Calibri"/>
                        </a:rPr>
                        <a:t>PCP</a:t>
                      </a:r>
                    </a:p>
                  </a:txBody>
                  <a:tcPr marL="24148" marR="24148" marT="2414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C00000"/>
                    </a:solidFill>
                  </a:tcPr>
                </a:tc>
                <a:tc hMerge="1">
                  <a:txBody>
                    <a:bodyPr/>
                    <a:lstStyle/>
                    <a:p>
                      <a:endParaRPr lang="en-US"/>
                    </a:p>
                  </a:txBody>
                  <a:tcPr/>
                </a:tc>
              </a:tr>
              <a:tr h="376445">
                <a:tc>
                  <a:txBody>
                    <a:bodyPr/>
                    <a:lstStyle/>
                    <a:p>
                      <a:pPr algn="l" fontAlgn="b"/>
                      <a:r>
                        <a:rPr lang="en-US" sz="2800" b="0" i="0" u="none" strike="noStrike">
                          <a:solidFill>
                            <a:srgbClr val="FFFFFF"/>
                          </a:solidFill>
                          <a:latin typeface="Calibri"/>
                        </a:rPr>
                        <a:t>Drug Last Used</a:t>
                      </a:r>
                    </a:p>
                  </a:txBody>
                  <a:tcPr marL="24148" marR="24148" marT="24148" marB="0" anchor="b">
                    <a:lnL w="6350" cap="flat" cmpd="sng" algn="ctr">
                      <a:solidFill>
                        <a:srgbClr val="000000"/>
                      </a:solidFill>
                      <a:prstDash val="solid"/>
                      <a:round/>
                      <a:headEnd type="none" w="med" len="med"/>
                      <a:tailEnd type="none" w="med" len="med"/>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800" b="0" i="0" u="none" strike="noStrike">
                          <a:solidFill>
                            <a:srgbClr val="FFFFFF"/>
                          </a:solidFill>
                          <a:latin typeface="Calibri"/>
                        </a:rPr>
                        <a:t>1985</a:t>
                      </a:r>
                    </a:p>
                  </a:txBody>
                  <a:tcPr marL="24148" marR="24148" marT="2414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800" b="0" i="0" u="none" strike="noStrike">
                          <a:solidFill>
                            <a:srgbClr val="FFFFFF"/>
                          </a:solidFill>
                          <a:latin typeface="Calibri"/>
                        </a:rPr>
                        <a:t>2006</a:t>
                      </a:r>
                    </a:p>
                  </a:txBody>
                  <a:tcPr marL="24148" marR="24148" marT="2414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800" b="0" i="0" u="none" strike="noStrike">
                          <a:solidFill>
                            <a:srgbClr val="FFFFFF"/>
                          </a:solidFill>
                          <a:latin typeface="Calibri"/>
                        </a:rPr>
                        <a:t>1985</a:t>
                      </a:r>
                    </a:p>
                  </a:txBody>
                  <a:tcPr marL="24148" marR="24148" marT="2414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800" b="0" i="0" u="none" strike="noStrike">
                          <a:solidFill>
                            <a:srgbClr val="FFFFFF"/>
                          </a:solidFill>
                          <a:latin typeface="Calibri"/>
                        </a:rPr>
                        <a:t>2006</a:t>
                      </a:r>
                    </a:p>
                  </a:txBody>
                  <a:tcPr marL="24148" marR="24148" marT="2414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800" b="0" i="0" u="none" strike="noStrike">
                          <a:solidFill>
                            <a:srgbClr val="FFFFFF"/>
                          </a:solidFill>
                          <a:latin typeface="Calibri"/>
                        </a:rPr>
                        <a:t>1985</a:t>
                      </a:r>
                    </a:p>
                  </a:txBody>
                  <a:tcPr marL="24148" marR="24148" marT="2414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800" b="0" i="0" u="none" strike="noStrike">
                          <a:solidFill>
                            <a:srgbClr val="FFFFFF"/>
                          </a:solidFill>
                          <a:latin typeface="Calibri"/>
                        </a:rPr>
                        <a:t>2006</a:t>
                      </a:r>
                    </a:p>
                  </a:txBody>
                  <a:tcPr marL="24148" marR="24148" marT="2414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800" b="0" i="0" u="none" strike="noStrike">
                          <a:solidFill>
                            <a:srgbClr val="FFFFFF"/>
                          </a:solidFill>
                          <a:latin typeface="Calibri"/>
                        </a:rPr>
                        <a:t>1985</a:t>
                      </a:r>
                    </a:p>
                  </a:txBody>
                  <a:tcPr marL="24148" marR="24148" marT="2414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800" b="0" i="0" u="none" strike="noStrike">
                          <a:solidFill>
                            <a:srgbClr val="FFFFFF"/>
                          </a:solidFill>
                          <a:latin typeface="Calibri"/>
                        </a:rPr>
                        <a:t>2006</a:t>
                      </a:r>
                    </a:p>
                  </a:txBody>
                  <a:tcPr marL="24148" marR="24148" marT="2414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800" b="0" i="0" u="none" strike="noStrike">
                          <a:solidFill>
                            <a:srgbClr val="FFFFFF"/>
                          </a:solidFill>
                          <a:latin typeface="Calibri"/>
                        </a:rPr>
                        <a:t>1985</a:t>
                      </a:r>
                    </a:p>
                  </a:txBody>
                  <a:tcPr marL="24148" marR="24148" marT="2414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800" b="0" i="0" u="none" strike="noStrike">
                          <a:solidFill>
                            <a:srgbClr val="FFFFFF"/>
                          </a:solidFill>
                          <a:latin typeface="Calibri"/>
                        </a:rPr>
                        <a:t>2006</a:t>
                      </a:r>
                    </a:p>
                  </a:txBody>
                  <a:tcPr marL="24148" marR="24148" marT="2414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800" b="0" i="0" u="none" strike="noStrike">
                          <a:solidFill>
                            <a:srgbClr val="FFFFFF"/>
                          </a:solidFill>
                          <a:latin typeface="Calibri"/>
                        </a:rPr>
                        <a:t>1985</a:t>
                      </a:r>
                    </a:p>
                  </a:txBody>
                  <a:tcPr marL="24148" marR="24148" marT="24148" marB="0" anchor="b">
                    <a:lnL>
                      <a:noFill/>
                    </a:lnL>
                    <a:lnR>
                      <a:noFill/>
                    </a:lnR>
                    <a:lnT>
                      <a:noFill/>
                    </a:lnT>
                    <a:lnB w="25400" cap="flat" cmpd="dbl" algn="ctr">
                      <a:solidFill>
                        <a:srgbClr val="000000"/>
                      </a:solidFill>
                      <a:prstDash val="solid"/>
                      <a:round/>
                      <a:headEnd type="none" w="med" len="med"/>
                      <a:tailEnd type="none" w="med" len="med"/>
                    </a:lnB>
                    <a:solidFill>
                      <a:srgbClr val="C00000"/>
                    </a:solidFill>
                  </a:tcPr>
                </a:tc>
                <a:tc>
                  <a:txBody>
                    <a:bodyPr/>
                    <a:lstStyle/>
                    <a:p>
                      <a:pPr algn="r" fontAlgn="b"/>
                      <a:r>
                        <a:rPr lang="en-US" sz="2800" b="0" i="0" u="none" strike="noStrike">
                          <a:solidFill>
                            <a:srgbClr val="FFFFFF"/>
                          </a:solidFill>
                          <a:latin typeface="Calibri"/>
                        </a:rPr>
                        <a:t>2006</a:t>
                      </a:r>
                    </a:p>
                  </a:txBody>
                  <a:tcPr marL="24148" marR="24148" marT="24148" marB="0" anchor="b">
                    <a:lnL>
                      <a:noFill/>
                    </a:lnL>
                    <a:lnR w="6350" cap="flat" cmpd="sng" algn="ctr">
                      <a:solidFill>
                        <a:srgbClr val="000000"/>
                      </a:solidFill>
                      <a:prstDash val="solid"/>
                      <a:round/>
                      <a:headEnd type="none" w="med" len="med"/>
                      <a:tailEnd type="none" w="med" len="med"/>
                    </a:lnR>
                    <a:lnT>
                      <a:noFill/>
                    </a:lnT>
                    <a:lnB w="25400" cap="flat" cmpd="dbl" algn="ctr">
                      <a:solidFill>
                        <a:srgbClr val="000000"/>
                      </a:solidFill>
                      <a:prstDash val="solid"/>
                      <a:round/>
                      <a:headEnd type="none" w="med" len="med"/>
                      <a:tailEnd type="none" w="med" len="med"/>
                    </a:lnB>
                    <a:solidFill>
                      <a:srgbClr val="C00000"/>
                    </a:solidFill>
                  </a:tcPr>
                </a:tc>
              </a:tr>
              <a:tr h="376445">
                <a:tc>
                  <a:txBody>
                    <a:bodyPr/>
                    <a:lstStyle/>
                    <a:p>
                      <a:pPr algn="l" fontAlgn="b"/>
                      <a:r>
                        <a:rPr lang="en-US" sz="2800" b="0" i="0" u="none" strike="noStrike">
                          <a:solidFill>
                            <a:srgbClr val="000000"/>
                          </a:solidFill>
                          <a:latin typeface="Calibri"/>
                        </a:rPr>
                        <a:t>Past Month</a:t>
                      </a:r>
                    </a:p>
                  </a:txBody>
                  <a:tcPr marL="24148" marR="24148" marT="24148" marB="0" anchor="b">
                    <a:lnL w="635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800" b="0" i="0" u="none" strike="noStrike">
                          <a:solidFill>
                            <a:srgbClr val="000000"/>
                          </a:solidFill>
                          <a:latin typeface="Calibri"/>
                        </a:rPr>
                        <a:t>0.3</a:t>
                      </a:r>
                    </a:p>
                  </a:txBody>
                  <a:tcPr marL="24148" marR="24148" marT="2414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800" b="0" i="0" u="none" strike="noStrike">
                          <a:solidFill>
                            <a:srgbClr val="000000"/>
                          </a:solidFill>
                          <a:latin typeface="Calibri"/>
                        </a:rPr>
                        <a:t>1.6</a:t>
                      </a:r>
                    </a:p>
                  </a:txBody>
                  <a:tcPr marL="24148" marR="24148" marT="2414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800" b="0" i="0" u="none" strike="noStrike">
                          <a:solidFill>
                            <a:srgbClr val="000000"/>
                          </a:solidFill>
                          <a:latin typeface="Calibri"/>
                        </a:rPr>
                        <a:t>0.1</a:t>
                      </a:r>
                    </a:p>
                  </a:txBody>
                  <a:tcPr marL="24148" marR="24148" marT="2414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800" b="0" i="0" u="none" strike="noStrike">
                          <a:solidFill>
                            <a:srgbClr val="000000"/>
                          </a:solidFill>
                          <a:latin typeface="Calibri"/>
                        </a:rPr>
                        <a:t>0.3</a:t>
                      </a:r>
                    </a:p>
                  </a:txBody>
                  <a:tcPr marL="24148" marR="24148" marT="2414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l" fontAlgn="b"/>
                      <a:endParaRPr lang="en-US" sz="2800" b="0" i="0" u="none" strike="noStrike">
                        <a:solidFill>
                          <a:srgbClr val="000000"/>
                        </a:solidFill>
                        <a:latin typeface="Calibri"/>
                      </a:endParaRPr>
                    </a:p>
                  </a:txBody>
                  <a:tcPr marL="24148" marR="24148" marT="2414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l" fontAlgn="b"/>
                      <a:endParaRPr lang="en-US" sz="2800" b="0" i="0" u="none" strike="noStrike">
                        <a:solidFill>
                          <a:srgbClr val="000000"/>
                        </a:solidFill>
                        <a:latin typeface="Calibri"/>
                      </a:endParaRPr>
                    </a:p>
                  </a:txBody>
                  <a:tcPr marL="24148" marR="24148" marT="2414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l" fontAlgn="b"/>
                      <a:endParaRPr lang="en-US" sz="2800" b="0" i="0" u="none" strike="noStrike">
                        <a:solidFill>
                          <a:srgbClr val="000000"/>
                        </a:solidFill>
                        <a:latin typeface="Calibri"/>
                      </a:endParaRPr>
                    </a:p>
                  </a:txBody>
                  <a:tcPr marL="24148" marR="24148" marT="2414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800" b="0" i="0" u="none" strike="noStrike">
                          <a:solidFill>
                            <a:srgbClr val="000000"/>
                          </a:solidFill>
                          <a:latin typeface="Calibri"/>
                        </a:rPr>
                        <a:t>0.1</a:t>
                      </a:r>
                    </a:p>
                  </a:txBody>
                  <a:tcPr marL="24148" marR="24148" marT="2414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l" fontAlgn="b"/>
                      <a:endParaRPr lang="en-US" sz="2800" b="0" i="0" u="none" strike="noStrike">
                        <a:solidFill>
                          <a:srgbClr val="000000"/>
                        </a:solidFill>
                        <a:latin typeface="Calibri"/>
                      </a:endParaRPr>
                    </a:p>
                  </a:txBody>
                  <a:tcPr marL="24148" marR="24148" marT="2414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b"/>
                      <a:r>
                        <a:rPr lang="en-US" sz="2800" b="0" i="0" u="none" strike="noStrike">
                          <a:solidFill>
                            <a:srgbClr val="000000"/>
                          </a:solidFill>
                          <a:latin typeface="Calibri"/>
                        </a:rPr>
                        <a:t>0.1</a:t>
                      </a:r>
                    </a:p>
                  </a:txBody>
                  <a:tcPr marL="24148" marR="24148" marT="2414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l" fontAlgn="b"/>
                      <a:endParaRPr lang="en-US" sz="2800" b="0" i="0" u="none" strike="noStrike">
                        <a:solidFill>
                          <a:srgbClr val="000000"/>
                        </a:solidFill>
                        <a:latin typeface="Calibri"/>
                      </a:endParaRPr>
                    </a:p>
                  </a:txBody>
                  <a:tcPr marL="24148" marR="24148" marT="24148" marB="0" anchor="b">
                    <a:lnL>
                      <a:noFill/>
                    </a:lnL>
                    <a:lnR>
                      <a:noFill/>
                    </a:lnR>
                    <a:lnT w="25400" cap="flat" cmpd="dbl" algn="ctr">
                      <a:solidFill>
                        <a:srgbClr val="000000"/>
                      </a:solidFill>
                      <a:prstDash val="solid"/>
                      <a:round/>
                      <a:headEnd type="none" w="med" len="med"/>
                      <a:tailEnd type="none" w="med" len="med"/>
                    </a:lnT>
                    <a:lnB>
                      <a:noFill/>
                    </a:lnB>
                  </a:tcPr>
                </a:tc>
                <a:tc>
                  <a:txBody>
                    <a:bodyPr/>
                    <a:lstStyle/>
                    <a:p>
                      <a:pPr algn="l" fontAlgn="b"/>
                      <a:r>
                        <a:rPr lang="en-US" sz="2800" b="0" i="0" u="none" strike="noStrike">
                          <a:solidFill>
                            <a:srgbClr val="000000"/>
                          </a:solidFill>
                          <a:latin typeface="Calibri"/>
                        </a:rPr>
                        <a:t> </a:t>
                      </a:r>
                    </a:p>
                  </a:txBody>
                  <a:tcPr marL="24148" marR="24148" marT="24148" marB="0" anchor="b">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tcPr>
                </a:tc>
              </a:tr>
              <a:tr h="376445">
                <a:tc>
                  <a:txBody>
                    <a:bodyPr/>
                    <a:lstStyle/>
                    <a:p>
                      <a:pPr algn="l" fontAlgn="b"/>
                      <a:r>
                        <a:rPr lang="en-US" sz="2800" b="0" i="0" u="none" strike="noStrike">
                          <a:solidFill>
                            <a:srgbClr val="000000"/>
                          </a:solidFill>
                          <a:latin typeface="Calibri"/>
                        </a:rPr>
                        <a:t>&lt; 1 Year</a:t>
                      </a:r>
                    </a:p>
                  </a:txBody>
                  <a:tcPr marL="24148" marR="24148" marT="24148" marB="0" anchor="b">
                    <a:lnL w="6350" cap="flat" cmpd="sng" algn="ctr">
                      <a:solidFill>
                        <a:srgbClr val="000000"/>
                      </a:solidFill>
                      <a:prstDash val="solid"/>
                      <a:round/>
                      <a:headEnd type="none" w="med" len="med"/>
                      <a:tailEnd type="none" w="med" len="med"/>
                    </a:lnL>
                    <a:lnR>
                      <a:noFill/>
                    </a:lnR>
                    <a:lnT>
                      <a:noFill/>
                    </a:lnT>
                    <a:lnB>
                      <a:noFill/>
                    </a:lnB>
                    <a:solidFill>
                      <a:srgbClr val="D8D8D8"/>
                    </a:solidFill>
                  </a:tcPr>
                </a:tc>
                <a:tc>
                  <a:txBody>
                    <a:bodyPr/>
                    <a:lstStyle/>
                    <a:p>
                      <a:pPr algn="r" fontAlgn="b"/>
                      <a:r>
                        <a:rPr lang="en-US" sz="2800" b="0" i="0" u="none" strike="noStrike">
                          <a:solidFill>
                            <a:srgbClr val="000000"/>
                          </a:solidFill>
                          <a:latin typeface="Calibri"/>
                        </a:rPr>
                        <a:t>0.4</a:t>
                      </a:r>
                    </a:p>
                  </a:txBody>
                  <a:tcPr marL="24148" marR="24148" marT="24148" marB="0" anchor="b">
                    <a:lnL>
                      <a:noFill/>
                    </a:lnL>
                    <a:lnR>
                      <a:noFill/>
                    </a:lnR>
                    <a:lnT>
                      <a:noFill/>
                    </a:lnT>
                    <a:lnB>
                      <a:noFill/>
                    </a:lnB>
                    <a:solidFill>
                      <a:srgbClr val="D8D8D8"/>
                    </a:solidFill>
                  </a:tcPr>
                </a:tc>
                <a:tc>
                  <a:txBody>
                    <a:bodyPr/>
                    <a:lstStyle/>
                    <a:p>
                      <a:pPr algn="r" fontAlgn="b"/>
                      <a:r>
                        <a:rPr lang="en-US" sz="2800" b="0" i="0" u="none" strike="noStrike">
                          <a:solidFill>
                            <a:srgbClr val="000000"/>
                          </a:solidFill>
                          <a:latin typeface="Calibri"/>
                        </a:rPr>
                        <a:t>1.0</a:t>
                      </a:r>
                    </a:p>
                  </a:txBody>
                  <a:tcPr marL="24148" marR="24148" marT="24148" marB="0" anchor="b">
                    <a:lnL>
                      <a:noFill/>
                    </a:lnL>
                    <a:lnR>
                      <a:noFill/>
                    </a:lnR>
                    <a:lnT>
                      <a:noFill/>
                    </a:lnT>
                    <a:lnB>
                      <a:noFill/>
                    </a:lnB>
                    <a:solidFill>
                      <a:srgbClr val="D8D8D8"/>
                    </a:solidFill>
                  </a:tcPr>
                </a:tc>
                <a:tc>
                  <a:txBody>
                    <a:bodyPr/>
                    <a:lstStyle/>
                    <a:p>
                      <a:pPr algn="l" fontAlgn="b"/>
                      <a:r>
                        <a:rPr lang="en-US" sz="2800" b="0" i="0" u="none" strike="noStrike">
                          <a:solidFill>
                            <a:srgbClr val="000000"/>
                          </a:solidFill>
                          <a:latin typeface="Calibri"/>
                        </a:rPr>
                        <a:t> </a:t>
                      </a:r>
                    </a:p>
                  </a:txBody>
                  <a:tcPr marL="24148" marR="24148" marT="24148" marB="0" anchor="b">
                    <a:lnL>
                      <a:noFill/>
                    </a:lnL>
                    <a:lnR>
                      <a:noFill/>
                    </a:lnR>
                    <a:lnT>
                      <a:noFill/>
                    </a:lnT>
                    <a:lnB>
                      <a:noFill/>
                    </a:lnB>
                    <a:solidFill>
                      <a:srgbClr val="D8D8D8"/>
                    </a:solidFill>
                  </a:tcPr>
                </a:tc>
                <a:tc>
                  <a:txBody>
                    <a:bodyPr/>
                    <a:lstStyle/>
                    <a:p>
                      <a:pPr algn="r" fontAlgn="b"/>
                      <a:r>
                        <a:rPr lang="en-US" sz="2800" b="0" i="0" u="none" strike="noStrike">
                          <a:solidFill>
                            <a:srgbClr val="000000"/>
                          </a:solidFill>
                          <a:latin typeface="Calibri"/>
                        </a:rPr>
                        <a:t>0.2</a:t>
                      </a:r>
                    </a:p>
                  </a:txBody>
                  <a:tcPr marL="24148" marR="24148" marT="24148" marB="0" anchor="b">
                    <a:lnL>
                      <a:noFill/>
                    </a:lnL>
                    <a:lnR>
                      <a:noFill/>
                    </a:lnR>
                    <a:lnT>
                      <a:noFill/>
                    </a:lnT>
                    <a:lnB>
                      <a:noFill/>
                    </a:lnB>
                    <a:solidFill>
                      <a:srgbClr val="D8D8D8"/>
                    </a:solidFill>
                  </a:tcPr>
                </a:tc>
                <a:tc>
                  <a:txBody>
                    <a:bodyPr/>
                    <a:lstStyle/>
                    <a:p>
                      <a:pPr algn="l" fontAlgn="b"/>
                      <a:r>
                        <a:rPr lang="en-US" sz="2800" b="0" i="0" u="none" strike="noStrike">
                          <a:solidFill>
                            <a:srgbClr val="000000"/>
                          </a:solidFill>
                          <a:latin typeface="Calibri"/>
                        </a:rPr>
                        <a:t> </a:t>
                      </a:r>
                    </a:p>
                  </a:txBody>
                  <a:tcPr marL="24148" marR="24148" marT="24148" marB="0" anchor="b">
                    <a:lnL>
                      <a:noFill/>
                    </a:lnL>
                    <a:lnR>
                      <a:noFill/>
                    </a:lnR>
                    <a:lnT>
                      <a:noFill/>
                    </a:lnT>
                    <a:lnB>
                      <a:noFill/>
                    </a:lnB>
                    <a:solidFill>
                      <a:srgbClr val="D8D8D8"/>
                    </a:solidFill>
                  </a:tcPr>
                </a:tc>
                <a:tc>
                  <a:txBody>
                    <a:bodyPr/>
                    <a:lstStyle/>
                    <a:p>
                      <a:pPr algn="r" fontAlgn="b"/>
                      <a:r>
                        <a:rPr lang="en-US" sz="2800" b="0" i="0" u="none" strike="noStrike">
                          <a:solidFill>
                            <a:srgbClr val="000000"/>
                          </a:solidFill>
                          <a:latin typeface="Calibri"/>
                        </a:rPr>
                        <a:t>0.1</a:t>
                      </a:r>
                    </a:p>
                  </a:txBody>
                  <a:tcPr marL="24148" marR="24148" marT="24148" marB="0" anchor="b">
                    <a:lnL>
                      <a:noFill/>
                    </a:lnL>
                    <a:lnR>
                      <a:noFill/>
                    </a:lnR>
                    <a:lnT>
                      <a:noFill/>
                    </a:lnT>
                    <a:lnB>
                      <a:noFill/>
                    </a:lnB>
                    <a:solidFill>
                      <a:srgbClr val="D8D8D8"/>
                    </a:solidFill>
                  </a:tcPr>
                </a:tc>
                <a:tc>
                  <a:txBody>
                    <a:bodyPr/>
                    <a:lstStyle/>
                    <a:p>
                      <a:pPr algn="l" fontAlgn="b"/>
                      <a:r>
                        <a:rPr lang="en-US" sz="2800" b="0" i="0" u="none" strike="noStrike">
                          <a:solidFill>
                            <a:srgbClr val="000000"/>
                          </a:solidFill>
                          <a:latin typeface="Calibri"/>
                        </a:rPr>
                        <a:t> </a:t>
                      </a:r>
                    </a:p>
                  </a:txBody>
                  <a:tcPr marL="24148" marR="24148" marT="24148" marB="0" anchor="b">
                    <a:lnL>
                      <a:noFill/>
                    </a:lnL>
                    <a:lnR>
                      <a:noFill/>
                    </a:lnR>
                    <a:lnT>
                      <a:noFill/>
                    </a:lnT>
                    <a:lnB>
                      <a:noFill/>
                    </a:lnB>
                    <a:solidFill>
                      <a:srgbClr val="D8D8D8"/>
                    </a:solidFill>
                  </a:tcPr>
                </a:tc>
                <a:tc>
                  <a:txBody>
                    <a:bodyPr/>
                    <a:lstStyle/>
                    <a:p>
                      <a:pPr algn="r" fontAlgn="b"/>
                      <a:r>
                        <a:rPr lang="en-US" sz="2800" b="0" i="0" u="none" strike="noStrike">
                          <a:solidFill>
                            <a:srgbClr val="000000"/>
                          </a:solidFill>
                          <a:latin typeface="Calibri"/>
                        </a:rPr>
                        <a:t>0.0</a:t>
                      </a:r>
                    </a:p>
                  </a:txBody>
                  <a:tcPr marL="24148" marR="24148" marT="24148" marB="0" anchor="b">
                    <a:lnL>
                      <a:noFill/>
                    </a:lnL>
                    <a:lnR>
                      <a:noFill/>
                    </a:lnR>
                    <a:lnT>
                      <a:noFill/>
                    </a:lnT>
                    <a:lnB>
                      <a:noFill/>
                    </a:lnB>
                    <a:solidFill>
                      <a:srgbClr val="D8D8D8"/>
                    </a:solidFill>
                  </a:tcPr>
                </a:tc>
                <a:tc>
                  <a:txBody>
                    <a:bodyPr/>
                    <a:lstStyle/>
                    <a:p>
                      <a:pPr algn="r" fontAlgn="b"/>
                      <a:r>
                        <a:rPr lang="en-US" sz="2800" b="0" i="0" u="none" strike="noStrike">
                          <a:solidFill>
                            <a:srgbClr val="000000"/>
                          </a:solidFill>
                          <a:latin typeface="Calibri"/>
                        </a:rPr>
                        <a:t>0.0</a:t>
                      </a:r>
                    </a:p>
                  </a:txBody>
                  <a:tcPr marL="24148" marR="24148" marT="24148" marB="0" anchor="b">
                    <a:lnL>
                      <a:noFill/>
                    </a:lnL>
                    <a:lnR>
                      <a:noFill/>
                    </a:lnR>
                    <a:lnT>
                      <a:noFill/>
                    </a:lnT>
                    <a:lnB>
                      <a:noFill/>
                    </a:lnB>
                    <a:solidFill>
                      <a:srgbClr val="D8D8D8"/>
                    </a:solidFill>
                  </a:tcPr>
                </a:tc>
                <a:tc>
                  <a:txBody>
                    <a:bodyPr/>
                    <a:lstStyle/>
                    <a:p>
                      <a:pPr algn="r" fontAlgn="b"/>
                      <a:r>
                        <a:rPr lang="en-US" sz="2800" b="0" i="0" u="none" strike="noStrike">
                          <a:solidFill>
                            <a:srgbClr val="000000"/>
                          </a:solidFill>
                          <a:latin typeface="Calibri"/>
                        </a:rPr>
                        <a:t>0.1</a:t>
                      </a:r>
                    </a:p>
                  </a:txBody>
                  <a:tcPr marL="24148" marR="24148" marT="24148" marB="0" anchor="b">
                    <a:lnL>
                      <a:noFill/>
                    </a:lnL>
                    <a:lnR>
                      <a:noFill/>
                    </a:lnR>
                    <a:lnT>
                      <a:noFill/>
                    </a:lnT>
                    <a:lnB>
                      <a:noFill/>
                    </a:lnB>
                    <a:solidFill>
                      <a:srgbClr val="D8D8D8"/>
                    </a:solidFill>
                  </a:tcPr>
                </a:tc>
                <a:tc>
                  <a:txBody>
                    <a:bodyPr/>
                    <a:lstStyle/>
                    <a:p>
                      <a:pPr algn="l" fontAlgn="b"/>
                      <a:r>
                        <a:rPr lang="en-US" sz="2800" b="0" i="0" u="none" strike="noStrike">
                          <a:solidFill>
                            <a:srgbClr val="000000"/>
                          </a:solidFill>
                          <a:latin typeface="Calibri"/>
                        </a:rPr>
                        <a:t> </a:t>
                      </a:r>
                    </a:p>
                  </a:txBody>
                  <a:tcPr marL="24148" marR="24148" marT="24148" marB="0" anchor="b">
                    <a:lnL>
                      <a:noFill/>
                    </a:lnL>
                    <a:lnR>
                      <a:noFill/>
                    </a:lnR>
                    <a:lnT>
                      <a:noFill/>
                    </a:lnT>
                    <a:lnB>
                      <a:noFill/>
                    </a:lnB>
                    <a:solidFill>
                      <a:srgbClr val="D8D8D8"/>
                    </a:solidFill>
                  </a:tcPr>
                </a:tc>
                <a:tc>
                  <a:txBody>
                    <a:bodyPr/>
                    <a:lstStyle/>
                    <a:p>
                      <a:pPr algn="l" fontAlgn="b"/>
                      <a:r>
                        <a:rPr lang="en-US" sz="2800" b="0" i="0" u="none" strike="noStrike">
                          <a:solidFill>
                            <a:srgbClr val="000000"/>
                          </a:solidFill>
                          <a:latin typeface="Calibri"/>
                        </a:rPr>
                        <a:t> </a:t>
                      </a:r>
                    </a:p>
                  </a:txBody>
                  <a:tcPr marL="24148" marR="24148" marT="24148" marB="0" anchor="b">
                    <a:lnL>
                      <a:noFill/>
                    </a:lnL>
                    <a:lnR w="6350" cap="flat" cmpd="sng" algn="ctr">
                      <a:solidFill>
                        <a:srgbClr val="000000"/>
                      </a:solidFill>
                      <a:prstDash val="solid"/>
                      <a:round/>
                      <a:headEnd type="none" w="med" len="med"/>
                      <a:tailEnd type="none" w="med" len="med"/>
                    </a:lnR>
                    <a:lnT>
                      <a:noFill/>
                    </a:lnT>
                    <a:lnB>
                      <a:noFill/>
                    </a:lnB>
                    <a:solidFill>
                      <a:srgbClr val="D8D8D8"/>
                    </a:solidFill>
                  </a:tcPr>
                </a:tc>
              </a:tr>
              <a:tr h="376445">
                <a:tc>
                  <a:txBody>
                    <a:bodyPr/>
                    <a:lstStyle/>
                    <a:p>
                      <a:pPr algn="l" fontAlgn="b"/>
                      <a:r>
                        <a:rPr lang="en-US" sz="2800" b="0" i="0" u="none" strike="noStrike">
                          <a:solidFill>
                            <a:srgbClr val="000000"/>
                          </a:solidFill>
                          <a:latin typeface="Calibri"/>
                        </a:rPr>
                        <a:t>&gt; 1 Year</a:t>
                      </a:r>
                    </a:p>
                  </a:txBody>
                  <a:tcPr marL="24148" marR="24148" marT="24148"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2800" b="0" i="0" u="none" strike="noStrike">
                          <a:solidFill>
                            <a:srgbClr val="000000"/>
                          </a:solidFill>
                          <a:latin typeface="Calibri"/>
                        </a:rPr>
                        <a:t>4.8</a:t>
                      </a:r>
                    </a:p>
                  </a:txBody>
                  <a:tcPr marL="24148" marR="24148" marT="24148" marB="0" anchor="b">
                    <a:lnL>
                      <a:noFill/>
                    </a:lnL>
                    <a:lnR>
                      <a:noFill/>
                    </a:lnR>
                    <a:lnT>
                      <a:noFill/>
                    </a:lnT>
                    <a:lnB>
                      <a:noFill/>
                    </a:lnB>
                  </a:tcPr>
                </a:tc>
                <a:tc>
                  <a:txBody>
                    <a:bodyPr/>
                    <a:lstStyle/>
                    <a:p>
                      <a:pPr algn="r" fontAlgn="b"/>
                      <a:r>
                        <a:rPr lang="en-US" sz="2800" b="0" i="0" u="none" strike="noStrike">
                          <a:solidFill>
                            <a:srgbClr val="000000"/>
                          </a:solidFill>
                          <a:latin typeface="Calibri"/>
                        </a:rPr>
                        <a:t>23.5</a:t>
                      </a:r>
                    </a:p>
                  </a:txBody>
                  <a:tcPr marL="24148" marR="24148" marT="24148" marB="0" anchor="b">
                    <a:lnL>
                      <a:noFill/>
                    </a:lnL>
                    <a:lnR>
                      <a:noFill/>
                    </a:lnR>
                    <a:lnT>
                      <a:noFill/>
                    </a:lnT>
                    <a:lnB>
                      <a:noFill/>
                    </a:lnB>
                  </a:tcPr>
                </a:tc>
                <a:tc>
                  <a:txBody>
                    <a:bodyPr/>
                    <a:lstStyle/>
                    <a:p>
                      <a:pPr algn="r" fontAlgn="b"/>
                      <a:r>
                        <a:rPr lang="en-US" sz="2800" b="0" i="0" u="none" strike="noStrike">
                          <a:solidFill>
                            <a:srgbClr val="000000"/>
                          </a:solidFill>
                          <a:latin typeface="Calibri"/>
                        </a:rPr>
                        <a:t>1.6</a:t>
                      </a:r>
                    </a:p>
                  </a:txBody>
                  <a:tcPr marL="24148" marR="24148" marT="24148" marB="0" anchor="b">
                    <a:lnL>
                      <a:noFill/>
                    </a:lnL>
                    <a:lnR>
                      <a:noFill/>
                    </a:lnR>
                    <a:lnT>
                      <a:noFill/>
                    </a:lnT>
                    <a:lnB>
                      <a:noFill/>
                    </a:lnB>
                  </a:tcPr>
                </a:tc>
                <a:tc>
                  <a:txBody>
                    <a:bodyPr/>
                    <a:lstStyle/>
                    <a:p>
                      <a:pPr algn="r" fontAlgn="b"/>
                      <a:r>
                        <a:rPr lang="en-US" sz="2800" b="0" i="0" u="none" strike="noStrike">
                          <a:solidFill>
                            <a:srgbClr val="000000"/>
                          </a:solidFill>
                          <a:latin typeface="Calibri"/>
                        </a:rPr>
                        <a:t>7.8</a:t>
                      </a:r>
                    </a:p>
                  </a:txBody>
                  <a:tcPr marL="24148" marR="24148" marT="24148" marB="0" anchor="b">
                    <a:lnL>
                      <a:noFill/>
                    </a:lnL>
                    <a:lnR>
                      <a:noFill/>
                    </a:lnR>
                    <a:lnT>
                      <a:noFill/>
                    </a:lnT>
                    <a:lnB>
                      <a:noFill/>
                    </a:lnB>
                  </a:tcPr>
                </a:tc>
                <a:tc>
                  <a:txBody>
                    <a:bodyPr/>
                    <a:lstStyle/>
                    <a:p>
                      <a:pPr algn="r" fontAlgn="b"/>
                      <a:r>
                        <a:rPr lang="en-US" sz="2800" b="0" i="0" u="none" strike="noStrike">
                          <a:solidFill>
                            <a:srgbClr val="000000"/>
                          </a:solidFill>
                          <a:latin typeface="Calibri"/>
                        </a:rPr>
                        <a:t>0.5</a:t>
                      </a:r>
                    </a:p>
                  </a:txBody>
                  <a:tcPr marL="24148" marR="24148" marT="24148" marB="0" anchor="b">
                    <a:lnL>
                      <a:noFill/>
                    </a:lnL>
                    <a:lnR>
                      <a:noFill/>
                    </a:lnR>
                    <a:lnT>
                      <a:noFill/>
                    </a:lnT>
                    <a:lnB>
                      <a:noFill/>
                    </a:lnB>
                  </a:tcPr>
                </a:tc>
                <a:tc>
                  <a:txBody>
                    <a:bodyPr/>
                    <a:lstStyle/>
                    <a:p>
                      <a:pPr algn="r" fontAlgn="b"/>
                      <a:r>
                        <a:rPr lang="en-US" sz="2800" b="0" i="0" u="none" strike="noStrike">
                          <a:solidFill>
                            <a:srgbClr val="000000"/>
                          </a:solidFill>
                          <a:latin typeface="Calibri"/>
                        </a:rPr>
                        <a:t>8.4</a:t>
                      </a:r>
                    </a:p>
                  </a:txBody>
                  <a:tcPr marL="24148" marR="24148" marT="24148" marB="0" anchor="b">
                    <a:lnL>
                      <a:noFill/>
                    </a:lnL>
                    <a:lnR>
                      <a:noFill/>
                    </a:lnR>
                    <a:lnT>
                      <a:noFill/>
                    </a:lnT>
                    <a:lnB>
                      <a:noFill/>
                    </a:lnB>
                  </a:tcPr>
                </a:tc>
                <a:tc>
                  <a:txBody>
                    <a:bodyPr/>
                    <a:lstStyle/>
                    <a:p>
                      <a:pPr algn="r" fontAlgn="b"/>
                      <a:r>
                        <a:rPr lang="en-US" sz="2800" b="0" i="0" u="none" strike="noStrike">
                          <a:solidFill>
                            <a:srgbClr val="000000"/>
                          </a:solidFill>
                          <a:latin typeface="Calibri"/>
                        </a:rPr>
                        <a:t>0.4</a:t>
                      </a:r>
                    </a:p>
                  </a:txBody>
                  <a:tcPr marL="24148" marR="24148" marT="24148" marB="0" anchor="b">
                    <a:lnL>
                      <a:noFill/>
                    </a:lnL>
                    <a:lnR>
                      <a:noFill/>
                    </a:lnR>
                    <a:lnT>
                      <a:noFill/>
                    </a:lnT>
                    <a:lnB>
                      <a:noFill/>
                    </a:lnB>
                  </a:tcPr>
                </a:tc>
                <a:tc>
                  <a:txBody>
                    <a:bodyPr/>
                    <a:lstStyle/>
                    <a:p>
                      <a:pPr algn="r" fontAlgn="b"/>
                      <a:r>
                        <a:rPr lang="en-US" sz="2800" b="0" i="0" u="none" strike="noStrike" dirty="0">
                          <a:solidFill>
                            <a:srgbClr val="000000"/>
                          </a:solidFill>
                          <a:latin typeface="Calibri"/>
                        </a:rPr>
                        <a:t>1.2</a:t>
                      </a:r>
                    </a:p>
                  </a:txBody>
                  <a:tcPr marL="24148" marR="24148" marT="24148" marB="0" anchor="b">
                    <a:lnL>
                      <a:noFill/>
                    </a:lnL>
                    <a:lnR>
                      <a:noFill/>
                    </a:lnR>
                    <a:lnT>
                      <a:noFill/>
                    </a:lnT>
                    <a:lnB>
                      <a:noFill/>
                    </a:lnB>
                  </a:tcPr>
                </a:tc>
                <a:tc>
                  <a:txBody>
                    <a:bodyPr/>
                    <a:lstStyle/>
                    <a:p>
                      <a:pPr algn="r" fontAlgn="b"/>
                      <a:r>
                        <a:rPr lang="en-US" sz="2800" b="0" i="0" u="none" strike="noStrike">
                          <a:solidFill>
                            <a:srgbClr val="000000"/>
                          </a:solidFill>
                          <a:latin typeface="Calibri"/>
                        </a:rPr>
                        <a:t>1.1</a:t>
                      </a:r>
                    </a:p>
                  </a:txBody>
                  <a:tcPr marL="24148" marR="24148" marT="24148" marB="0" anchor="b">
                    <a:lnL>
                      <a:noFill/>
                    </a:lnL>
                    <a:lnR>
                      <a:noFill/>
                    </a:lnR>
                    <a:lnT>
                      <a:noFill/>
                    </a:lnT>
                    <a:lnB>
                      <a:noFill/>
                    </a:lnB>
                  </a:tcPr>
                </a:tc>
                <a:tc>
                  <a:txBody>
                    <a:bodyPr/>
                    <a:lstStyle/>
                    <a:p>
                      <a:pPr algn="r" fontAlgn="b"/>
                      <a:r>
                        <a:rPr lang="en-US" sz="2800" b="0" i="0" u="none" strike="noStrike">
                          <a:solidFill>
                            <a:srgbClr val="000000"/>
                          </a:solidFill>
                          <a:latin typeface="Calibri"/>
                        </a:rPr>
                        <a:t>3.4</a:t>
                      </a:r>
                    </a:p>
                  </a:txBody>
                  <a:tcPr marL="24148" marR="24148" marT="24148" marB="0" anchor="b">
                    <a:lnL>
                      <a:noFill/>
                    </a:lnL>
                    <a:lnR>
                      <a:noFill/>
                    </a:lnR>
                    <a:lnT>
                      <a:noFill/>
                    </a:lnT>
                    <a:lnB>
                      <a:noFill/>
                    </a:lnB>
                  </a:tcPr>
                </a:tc>
                <a:tc>
                  <a:txBody>
                    <a:bodyPr/>
                    <a:lstStyle/>
                    <a:p>
                      <a:pPr algn="r" fontAlgn="b"/>
                      <a:r>
                        <a:rPr lang="en-US" sz="2800" b="0" i="0" u="none" strike="noStrike">
                          <a:solidFill>
                            <a:srgbClr val="000000"/>
                          </a:solidFill>
                          <a:latin typeface="Calibri"/>
                        </a:rPr>
                        <a:t>0.3</a:t>
                      </a:r>
                    </a:p>
                  </a:txBody>
                  <a:tcPr marL="24148" marR="24148" marT="24148" marB="0" anchor="b">
                    <a:lnL>
                      <a:noFill/>
                    </a:lnL>
                    <a:lnR>
                      <a:noFill/>
                    </a:lnR>
                    <a:lnT>
                      <a:noFill/>
                    </a:lnT>
                    <a:lnB>
                      <a:noFill/>
                    </a:lnB>
                  </a:tcPr>
                </a:tc>
                <a:tc>
                  <a:txBody>
                    <a:bodyPr/>
                    <a:lstStyle/>
                    <a:p>
                      <a:pPr algn="r" fontAlgn="b"/>
                      <a:r>
                        <a:rPr lang="en-US" sz="2800" b="0" i="0" u="none" strike="noStrike">
                          <a:solidFill>
                            <a:srgbClr val="000000"/>
                          </a:solidFill>
                          <a:latin typeface="Calibri"/>
                        </a:rPr>
                        <a:t>2.3</a:t>
                      </a:r>
                    </a:p>
                  </a:txBody>
                  <a:tcPr marL="24148" marR="24148" marT="24148" marB="0" anchor="b">
                    <a:lnL>
                      <a:noFill/>
                    </a:lnL>
                    <a:lnR w="6350" cap="flat" cmpd="sng" algn="ctr">
                      <a:solidFill>
                        <a:srgbClr val="000000"/>
                      </a:solidFill>
                      <a:prstDash val="solid"/>
                      <a:round/>
                      <a:headEnd type="none" w="med" len="med"/>
                      <a:tailEnd type="none" w="med" len="med"/>
                    </a:lnR>
                    <a:lnT>
                      <a:noFill/>
                    </a:lnT>
                    <a:lnB>
                      <a:noFill/>
                    </a:lnB>
                  </a:tcPr>
                </a:tc>
              </a:tr>
              <a:tr h="376445">
                <a:tc>
                  <a:txBody>
                    <a:bodyPr/>
                    <a:lstStyle/>
                    <a:p>
                      <a:pPr algn="l" fontAlgn="b"/>
                      <a:r>
                        <a:rPr lang="en-US" sz="2800" b="0" i="0" u="none" strike="noStrike">
                          <a:solidFill>
                            <a:srgbClr val="000000"/>
                          </a:solidFill>
                          <a:latin typeface="Calibri"/>
                        </a:rPr>
                        <a:t>Never used</a:t>
                      </a:r>
                    </a:p>
                  </a:txBody>
                  <a:tcPr marL="24148" marR="24148" marT="24148"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800" b="0" i="0" u="none" strike="noStrike">
                          <a:solidFill>
                            <a:srgbClr val="000000"/>
                          </a:solidFill>
                          <a:latin typeface="Calibri"/>
                        </a:rPr>
                        <a:t>94.6</a:t>
                      </a:r>
                    </a:p>
                  </a:txBody>
                  <a:tcPr marL="24148" marR="24148" marT="2414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800" b="0" i="0" u="none" strike="noStrike">
                          <a:solidFill>
                            <a:srgbClr val="000000"/>
                          </a:solidFill>
                          <a:latin typeface="Calibri"/>
                        </a:rPr>
                        <a:t>73.8</a:t>
                      </a:r>
                    </a:p>
                  </a:txBody>
                  <a:tcPr marL="24148" marR="24148" marT="2414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800" b="0" i="0" u="none" strike="noStrike">
                          <a:solidFill>
                            <a:srgbClr val="000000"/>
                          </a:solidFill>
                          <a:latin typeface="Calibri"/>
                        </a:rPr>
                        <a:t>98.3</a:t>
                      </a:r>
                    </a:p>
                  </a:txBody>
                  <a:tcPr marL="24148" marR="24148" marT="2414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800" b="0" i="0" u="none" strike="noStrike">
                          <a:solidFill>
                            <a:srgbClr val="000000"/>
                          </a:solidFill>
                          <a:latin typeface="Calibri"/>
                        </a:rPr>
                        <a:t>91.8</a:t>
                      </a:r>
                    </a:p>
                  </a:txBody>
                  <a:tcPr marL="24148" marR="24148" marT="2414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800" b="0" i="0" u="none" strike="noStrike" dirty="0">
                          <a:solidFill>
                            <a:srgbClr val="000000"/>
                          </a:solidFill>
                          <a:latin typeface="Calibri"/>
                        </a:rPr>
                        <a:t>99.5</a:t>
                      </a:r>
                    </a:p>
                  </a:txBody>
                  <a:tcPr marL="24148" marR="24148" marT="2414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800" b="0" i="0" u="none" strike="noStrike">
                          <a:solidFill>
                            <a:srgbClr val="000000"/>
                          </a:solidFill>
                          <a:latin typeface="Calibri"/>
                        </a:rPr>
                        <a:t>91.5</a:t>
                      </a:r>
                    </a:p>
                  </a:txBody>
                  <a:tcPr marL="24148" marR="24148" marT="2414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800" b="0" i="0" u="none" strike="noStrike">
                          <a:solidFill>
                            <a:srgbClr val="000000"/>
                          </a:solidFill>
                          <a:latin typeface="Calibri"/>
                        </a:rPr>
                        <a:t>99.6</a:t>
                      </a:r>
                    </a:p>
                  </a:txBody>
                  <a:tcPr marL="24148" marR="24148" marT="2414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800" b="0" i="0" u="none" strike="noStrike" dirty="0">
                          <a:solidFill>
                            <a:srgbClr val="000000"/>
                          </a:solidFill>
                          <a:latin typeface="Calibri"/>
                        </a:rPr>
                        <a:t>98.7</a:t>
                      </a:r>
                    </a:p>
                  </a:txBody>
                  <a:tcPr marL="24148" marR="24148" marT="2414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800" b="0" i="0" u="none" strike="noStrike">
                          <a:solidFill>
                            <a:srgbClr val="000000"/>
                          </a:solidFill>
                          <a:latin typeface="Calibri"/>
                        </a:rPr>
                        <a:t>98.9</a:t>
                      </a:r>
                    </a:p>
                  </a:txBody>
                  <a:tcPr marL="24148" marR="24148" marT="2414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800" b="0" i="0" u="none" strike="noStrike">
                          <a:solidFill>
                            <a:srgbClr val="000000"/>
                          </a:solidFill>
                          <a:latin typeface="Calibri"/>
                        </a:rPr>
                        <a:t>96.4</a:t>
                      </a:r>
                    </a:p>
                  </a:txBody>
                  <a:tcPr marL="24148" marR="24148" marT="2414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800" b="0" i="0" u="none" strike="noStrike">
                          <a:solidFill>
                            <a:srgbClr val="000000"/>
                          </a:solidFill>
                          <a:latin typeface="Calibri"/>
                        </a:rPr>
                        <a:t>99.7</a:t>
                      </a:r>
                    </a:p>
                  </a:txBody>
                  <a:tcPr marL="24148" marR="24148" marT="24148" marB="0" anchor="b">
                    <a:lnL>
                      <a:noFill/>
                    </a:lnL>
                    <a:lnR>
                      <a:noFill/>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r" fontAlgn="b"/>
                      <a:r>
                        <a:rPr lang="en-US" sz="2800" b="0" i="0" u="none" strike="noStrike" dirty="0">
                          <a:solidFill>
                            <a:srgbClr val="000000"/>
                          </a:solidFill>
                          <a:latin typeface="Calibri"/>
                        </a:rPr>
                        <a:t>97.7</a:t>
                      </a:r>
                    </a:p>
                  </a:txBody>
                  <a:tcPr marL="24148" marR="24148" marT="24148"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8D8D8"/>
                    </a:solidFill>
                  </a:tcPr>
                </a:tc>
              </a:tr>
            </a:tbl>
          </a:graphicData>
        </a:graphic>
      </p:graphicFrame>
      <p:sp>
        <p:nvSpPr>
          <p:cNvPr id="24" name="TextBox 23"/>
          <p:cNvSpPr txBox="1"/>
          <p:nvPr/>
        </p:nvSpPr>
        <p:spPr>
          <a:xfrm>
            <a:off x="1139825" y="27403425"/>
            <a:ext cx="17449800" cy="6678613"/>
          </a:xfrm>
          <a:prstGeom prst="rect">
            <a:avLst/>
          </a:prstGeom>
          <a:ln w="38100">
            <a:solidFill>
              <a:schemeClr val="accent2">
                <a:lumMod val="60000"/>
                <a:lumOff val="40000"/>
              </a:schemeClr>
            </a:solidFill>
          </a:ln>
          <a:effectLst>
            <a:outerShdw blurRad="50800" dist="38100" dir="2700000" algn="tl" rotWithShape="0">
              <a:prstClr val="black">
                <a:alpha val="40000"/>
              </a:prstClr>
            </a:outerShdw>
          </a:effectLst>
        </p:spPr>
        <p:txBody>
          <a:bodyPr>
            <a:spAutoFit/>
          </a:bodyPr>
          <a:lstStyle/>
          <a:p>
            <a:pPr indent="457200" defTabSz="4193896" fontAlgn="auto">
              <a:lnSpc>
                <a:spcPct val="150000"/>
              </a:lnSpc>
              <a:spcBef>
                <a:spcPts val="0"/>
              </a:spcBef>
              <a:spcAft>
                <a:spcPts val="600"/>
              </a:spcAft>
              <a:defRPr/>
            </a:pPr>
            <a:r>
              <a:rPr lang="en-US" sz="1600" dirty="0">
                <a:latin typeface="+mn-lt"/>
              </a:rPr>
              <a:t>Our results show, as would be expected, a decline in the prevalence of current (past month) cigarette smoking and an increase in the proportion who never smoked cigarettes among older Americans.  Alcohol use, on the other hand, presents nearly identical results among respondents in 2006 and those in 1985.  The change in prevalences of prescription drugs is smaller but in all four categories studied there was a decline in the percent that had never used.  </a:t>
            </a:r>
          </a:p>
          <a:p>
            <a:pPr indent="457200" defTabSz="4193896" fontAlgn="auto">
              <a:lnSpc>
                <a:spcPct val="150000"/>
              </a:lnSpc>
              <a:spcBef>
                <a:spcPts val="0"/>
              </a:spcBef>
              <a:spcAft>
                <a:spcPts val="600"/>
              </a:spcAft>
              <a:defRPr/>
            </a:pPr>
            <a:r>
              <a:rPr lang="en-US" sz="1600" dirty="0">
                <a:latin typeface="+mn-lt"/>
              </a:rPr>
              <a:t> We found clear support for our hypothesis that the population of elder Americans in 2006 would contain greater proportions of persons who had used and who currently used illicit drugs than older Americans in 1985.  The proportion who had ever used increased for all six categories of illicit drugs studied.  Current (past month) use was greater for marijuana (1.6 % v. 0.3%), cocaine (0.3% v 0.1%), and inhalants (0.1% v 0%).  While these percentages may look small it should be remembered that this amounts to an estimated increase of 1,268,262 in the number of elder Americans who are currently using marijuana, 140,422 cocaine users, and 56,547 inhalant users. </a:t>
            </a:r>
          </a:p>
          <a:p>
            <a:pPr indent="457200" defTabSz="4193896" fontAlgn="auto">
              <a:lnSpc>
                <a:spcPct val="150000"/>
              </a:lnSpc>
              <a:spcBef>
                <a:spcPts val="0"/>
              </a:spcBef>
              <a:spcAft>
                <a:spcPts val="600"/>
              </a:spcAft>
              <a:defRPr/>
            </a:pPr>
            <a:r>
              <a:rPr lang="en-US" sz="1600" dirty="0">
                <a:latin typeface="+mn-lt"/>
              </a:rPr>
              <a:t> Of course, not all of these older users of illicit drugs have an addiction or abuse problem.  Generally speaking, only about 10% to 20% of the users of a drug (other than tobacco) ever develop an abuse problem (Anthony &amp; </a:t>
            </a:r>
            <a:r>
              <a:rPr lang="en-US" sz="1600" dirty="0" err="1">
                <a:latin typeface="+mn-lt"/>
              </a:rPr>
              <a:t>Helzer</a:t>
            </a:r>
            <a:r>
              <a:rPr lang="en-US" sz="1600" dirty="0">
                <a:latin typeface="+mn-lt"/>
              </a:rPr>
              <a:t>, 1991; Duncan, White &amp; Nicholson, 2003; Nicholson, Duncan &amp; White, 2002).  This still suggests that there has been a substantial increase in the numbers of elder Americans who abuse illicit drugs.  We can no longer assume that substance abuse among the elderly refers only to problems with alcohol, prescription drugs, and over-the-counter medications.</a:t>
            </a:r>
          </a:p>
          <a:p>
            <a:pPr indent="457200" defTabSz="4193896" fontAlgn="auto">
              <a:lnSpc>
                <a:spcPct val="150000"/>
              </a:lnSpc>
              <a:spcBef>
                <a:spcPts val="0"/>
              </a:spcBef>
              <a:spcAft>
                <a:spcPts val="600"/>
              </a:spcAft>
              <a:defRPr/>
            </a:pPr>
            <a:r>
              <a:rPr lang="en-US" sz="1600" dirty="0">
                <a:latin typeface="+mn-lt"/>
              </a:rPr>
              <a:t> The NHSDA and its successor the NSDUH are both designed to be highly representative of the U.S. population aged 12 and older but we must keep in mind that it was not designed primarily to be representative of older Americans.  In fact, the federal government has no categorization that would be applicable for this group.  The only age variable released for public use classifies all persons aged 65 and over together.  We are also relying on self-report data with all the limitations inherent in the use of such data.  While normally we might expect exaggeration of some behaviors, there is evidence that recreational use of drugs (both prescription and illicit) are underreported in these surveys.</a:t>
            </a:r>
          </a:p>
          <a:p>
            <a:pPr indent="457200" defTabSz="4193896" fontAlgn="auto">
              <a:lnSpc>
                <a:spcPct val="150000"/>
              </a:lnSpc>
              <a:spcBef>
                <a:spcPts val="0"/>
              </a:spcBef>
              <a:spcAft>
                <a:spcPts val="600"/>
              </a:spcAft>
              <a:defRPr/>
            </a:pPr>
            <a:r>
              <a:rPr lang="en-US" sz="1600" dirty="0">
                <a:latin typeface="+mn-lt"/>
              </a:rPr>
              <a:t> It also should be noted that the increase found in marijuana use may not only be a result of trends that emerged in the 1960s and 1970s but may also represent increased use of medical marijuana in more recent years.  While it is unlikely that medical marijuana users will develop an abuse problem, the likelihood that their numbers are increasing is a situation that could present important issues for professionals working with these users, especially in skilled nursing facilities or other residential settings. </a:t>
            </a:r>
            <a:endParaRPr lang="en-US" sz="1600" dirty="0">
              <a:latin typeface="+mn-lt"/>
            </a:endParaRPr>
          </a:p>
        </p:txBody>
      </p:sp>
      <p:sp>
        <p:nvSpPr>
          <p:cNvPr id="13540" name="TextBox 27"/>
          <p:cNvSpPr txBox="1">
            <a:spLocks noChangeArrowheads="1"/>
          </p:cNvSpPr>
          <p:nvPr/>
        </p:nvSpPr>
        <p:spPr bwMode="auto">
          <a:xfrm>
            <a:off x="7997825" y="25727025"/>
            <a:ext cx="5029200" cy="830263"/>
          </a:xfrm>
          <a:prstGeom prst="rect">
            <a:avLst/>
          </a:prstGeom>
          <a:solidFill>
            <a:srgbClr val="C00000"/>
          </a:solidFill>
          <a:ln w="9525" cap="rnd">
            <a:solidFill>
              <a:srgbClr val="C00000"/>
            </a:solidFill>
            <a:miter lim="800000"/>
            <a:headEnd/>
            <a:tailEnd/>
          </a:ln>
        </p:spPr>
        <p:txBody>
          <a:bodyPr anchor="ctr">
            <a:spAutoFit/>
          </a:bodyPr>
          <a:lstStyle/>
          <a:p>
            <a:pPr algn="ctr"/>
            <a:r>
              <a:rPr lang="en-US" sz="4800">
                <a:solidFill>
                  <a:schemeClr val="bg1"/>
                </a:solidFill>
                <a:latin typeface="Copperplate Gothic Bold" pitchFamily="34" charset="0"/>
              </a:rPr>
              <a:t>Discussion</a:t>
            </a:r>
          </a:p>
        </p:txBody>
      </p:sp>
      <p:sp>
        <p:nvSpPr>
          <p:cNvPr id="30" name="TextBox 29"/>
          <p:cNvSpPr txBox="1"/>
          <p:nvPr/>
        </p:nvSpPr>
        <p:spPr>
          <a:xfrm>
            <a:off x="20620038" y="27479625"/>
            <a:ext cx="14249400" cy="4170363"/>
          </a:xfrm>
          <a:prstGeom prst="rect">
            <a:avLst/>
          </a:prstGeom>
          <a:ln w="38100">
            <a:solidFill>
              <a:schemeClr val="accent2">
                <a:lumMod val="60000"/>
                <a:lumOff val="40000"/>
              </a:schemeClr>
            </a:solidFill>
          </a:ln>
          <a:effectLst>
            <a:outerShdw blurRad="50800" dist="38100" dir="2700000" algn="tl" rotWithShape="0">
              <a:prstClr val="black">
                <a:alpha val="40000"/>
              </a:prstClr>
            </a:outerShdw>
          </a:effectLst>
        </p:spPr>
        <p:txBody>
          <a:bodyPr>
            <a:spAutoFit/>
          </a:bodyPr>
          <a:lstStyle/>
          <a:p>
            <a:pPr marL="457200" indent="-457200" defTabSz="4193896" fontAlgn="auto">
              <a:lnSpc>
                <a:spcPct val="150000"/>
              </a:lnSpc>
              <a:spcBef>
                <a:spcPts val="0"/>
              </a:spcBef>
              <a:spcAft>
                <a:spcPts val="600"/>
              </a:spcAft>
              <a:defRPr/>
            </a:pPr>
            <a:r>
              <a:rPr lang="en-US" sz="1600" dirty="0">
                <a:latin typeface="+mn-lt"/>
              </a:rPr>
              <a:t>Anthony, J. C., &amp; </a:t>
            </a:r>
            <a:r>
              <a:rPr lang="en-US" sz="1600" dirty="0" err="1">
                <a:latin typeface="+mn-lt"/>
              </a:rPr>
              <a:t>Helzer</a:t>
            </a:r>
            <a:r>
              <a:rPr lang="en-US" sz="1600" dirty="0">
                <a:latin typeface="+mn-lt"/>
              </a:rPr>
              <a:t>, J. A. (1991). Syndromes of drug abuse and dependency.  In L. N. Robins &amp; D. A. </a:t>
            </a:r>
            <a:r>
              <a:rPr lang="en-US" sz="1600" dirty="0" err="1">
                <a:latin typeface="+mn-lt"/>
              </a:rPr>
              <a:t>Regier</a:t>
            </a:r>
            <a:r>
              <a:rPr lang="en-US" sz="1600" dirty="0">
                <a:latin typeface="+mn-lt"/>
              </a:rPr>
              <a:t> (Eds.), Psychiatric disorders in America (pp. 116-154). Free Press, New York. </a:t>
            </a:r>
          </a:p>
          <a:p>
            <a:pPr marL="457200" indent="-457200" defTabSz="4193896" fontAlgn="auto">
              <a:lnSpc>
                <a:spcPct val="150000"/>
              </a:lnSpc>
              <a:spcBef>
                <a:spcPts val="0"/>
              </a:spcBef>
              <a:spcAft>
                <a:spcPts val="600"/>
              </a:spcAft>
              <a:defRPr/>
            </a:pPr>
            <a:r>
              <a:rPr lang="en-US" sz="1600" dirty="0">
                <a:latin typeface="+mn-lt"/>
              </a:rPr>
              <a:t>Center for Substance Abuse Treatment. (1998). Substance abuse among older adults. Treatment Improvement Protocol (TIP) Series, Number 26. DHHS Publication No. (SMA) 01-3496. Rockville, MD: Substance Abuse and Mental Health Services Administration. </a:t>
            </a:r>
          </a:p>
          <a:p>
            <a:pPr marL="457200" indent="-457200" defTabSz="4193896" fontAlgn="auto">
              <a:lnSpc>
                <a:spcPct val="150000"/>
              </a:lnSpc>
              <a:spcBef>
                <a:spcPts val="0"/>
              </a:spcBef>
              <a:spcAft>
                <a:spcPts val="600"/>
              </a:spcAft>
              <a:defRPr/>
            </a:pPr>
            <a:r>
              <a:rPr lang="en-US" sz="1600" dirty="0">
                <a:latin typeface="+mn-lt"/>
              </a:rPr>
              <a:t>Duncan, D., White, J., and Nicholson, T. (2003). Using internet-based surveys to reach hidden populations: Case of nonabusive illicit drug users. American Journal of Health Behavior, 27, 208-218. </a:t>
            </a:r>
          </a:p>
          <a:p>
            <a:pPr marL="457200" indent="-457200" defTabSz="4193896" fontAlgn="auto">
              <a:lnSpc>
                <a:spcPct val="150000"/>
              </a:lnSpc>
              <a:spcBef>
                <a:spcPts val="0"/>
              </a:spcBef>
              <a:spcAft>
                <a:spcPts val="600"/>
              </a:spcAft>
              <a:defRPr/>
            </a:pPr>
            <a:r>
              <a:rPr lang="en-US" sz="1600" dirty="0">
                <a:latin typeface="+mn-lt"/>
              </a:rPr>
              <a:t>Nicholson, T., Duncan, D. F., &amp; White, J. (2002). Is recreational drug use normal? Journal of Substance Use,  7, 116-123.</a:t>
            </a:r>
          </a:p>
          <a:p>
            <a:pPr marL="457200" indent="-457200" defTabSz="4193896" fontAlgn="auto">
              <a:lnSpc>
                <a:spcPct val="150000"/>
              </a:lnSpc>
              <a:spcBef>
                <a:spcPts val="0"/>
              </a:spcBef>
              <a:spcAft>
                <a:spcPts val="600"/>
              </a:spcAft>
              <a:defRPr/>
            </a:pPr>
            <a:r>
              <a:rPr lang="en-US" sz="1600" dirty="0">
                <a:latin typeface="+mn-lt"/>
              </a:rPr>
              <a:t> </a:t>
            </a:r>
            <a:r>
              <a:rPr lang="en-US" sz="1600" dirty="0" err="1">
                <a:latin typeface="+mn-lt"/>
              </a:rPr>
              <a:t>Schonfeld</a:t>
            </a:r>
            <a:r>
              <a:rPr lang="en-US" sz="1600" dirty="0">
                <a:latin typeface="+mn-lt"/>
              </a:rPr>
              <a:t>, L., and Dupree, L.W. . Treatment approaches for older problem drinkers. International Journal of the Addictions . 30(13&amp;14):1819-1842, :1995.</a:t>
            </a:r>
          </a:p>
          <a:p>
            <a:pPr marL="457200" indent="-457200" defTabSz="4193896" fontAlgn="auto">
              <a:lnSpc>
                <a:spcPct val="150000"/>
              </a:lnSpc>
              <a:spcBef>
                <a:spcPts val="0"/>
              </a:spcBef>
              <a:spcAft>
                <a:spcPts val="600"/>
              </a:spcAft>
              <a:defRPr/>
            </a:pPr>
            <a:r>
              <a:rPr lang="en-US" sz="1600" dirty="0">
                <a:latin typeface="+mn-lt"/>
              </a:rPr>
              <a:t> Siegel, J. (1996). Aging into the 21st century. Special Report to the Administration on Aging. Access online http://www.aoa.dhhs.gov/prof/Statistics/future_growth/aging21/aging_21.asp</a:t>
            </a:r>
          </a:p>
        </p:txBody>
      </p:sp>
      <p:sp>
        <p:nvSpPr>
          <p:cNvPr id="13542" name="TextBox 30"/>
          <p:cNvSpPr txBox="1">
            <a:spLocks noChangeArrowheads="1"/>
          </p:cNvSpPr>
          <p:nvPr/>
        </p:nvSpPr>
        <p:spPr bwMode="auto">
          <a:xfrm>
            <a:off x="25230138" y="25734963"/>
            <a:ext cx="5029200" cy="830262"/>
          </a:xfrm>
          <a:prstGeom prst="rect">
            <a:avLst/>
          </a:prstGeom>
          <a:solidFill>
            <a:srgbClr val="C00000"/>
          </a:solidFill>
          <a:ln w="9525" cap="rnd">
            <a:solidFill>
              <a:srgbClr val="C00000"/>
            </a:solidFill>
            <a:miter lim="800000"/>
            <a:headEnd/>
            <a:tailEnd/>
          </a:ln>
        </p:spPr>
        <p:txBody>
          <a:bodyPr anchor="ctr">
            <a:spAutoFit/>
          </a:bodyPr>
          <a:lstStyle/>
          <a:p>
            <a:pPr algn="ctr"/>
            <a:r>
              <a:rPr lang="en-US" sz="4800">
                <a:solidFill>
                  <a:schemeClr val="bg1"/>
                </a:solidFill>
                <a:latin typeface="Copperplate Gothic Bold" pitchFamily="34" charset="0"/>
              </a:rPr>
              <a:t>References</a:t>
            </a:r>
          </a:p>
        </p:txBody>
      </p:sp>
      <p:pic>
        <p:nvPicPr>
          <p:cNvPr id="13543" name="Picture 4"/>
          <p:cNvPicPr>
            <a:picLocks noChangeAspect="1" noChangeArrowheads="1"/>
          </p:cNvPicPr>
          <p:nvPr/>
        </p:nvPicPr>
        <p:blipFill>
          <a:blip r:embed="rId2"/>
          <a:srcRect/>
          <a:stretch>
            <a:fillRect/>
          </a:stretch>
        </p:blipFill>
        <p:spPr bwMode="auto">
          <a:xfrm>
            <a:off x="19437350" y="33034288"/>
            <a:ext cx="13706475" cy="1257300"/>
          </a:xfrm>
          <a:prstGeom prst="rect">
            <a:avLst/>
          </a:prstGeom>
          <a:noFill/>
          <a:ln w="9525">
            <a:noFill/>
            <a:miter lim="800000"/>
            <a:headEnd/>
            <a:tailEnd/>
          </a:ln>
        </p:spPr>
      </p:pic>
      <p:pic>
        <p:nvPicPr>
          <p:cNvPr id="13544" name="Picture 7"/>
          <p:cNvPicPr>
            <a:picLocks noChangeAspect="1" noChangeArrowheads="1"/>
          </p:cNvPicPr>
          <p:nvPr/>
        </p:nvPicPr>
        <p:blipFill>
          <a:blip r:embed="rId3"/>
          <a:srcRect/>
          <a:stretch>
            <a:fillRect/>
          </a:stretch>
        </p:blipFill>
        <p:spPr bwMode="auto">
          <a:xfrm>
            <a:off x="33296225" y="32280225"/>
            <a:ext cx="2765425" cy="27654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434</TotalTime>
  <Words>1387</Words>
  <Application>Microsoft Office PowerPoint</Application>
  <PresentationFormat>Custom</PresentationFormat>
  <Paragraphs>220</Paragraphs>
  <Slides>1</Slides>
  <Notes>0</Notes>
  <HiddenSlides>0</HiddenSlides>
  <MMClips>0</MMClips>
  <ScaleCrop>false</ScaleCrop>
  <HeadingPairs>
    <vt:vector size="6" baseType="variant">
      <vt:variant>
        <vt:lpstr>Fonts Used</vt:lpstr>
      </vt:variant>
      <vt:variant>
        <vt:i4>3</vt:i4>
      </vt:variant>
      <vt:variant>
        <vt:lpstr>Design Template</vt:lpstr>
      </vt:variant>
      <vt:variant>
        <vt:i4>1</vt:i4>
      </vt:variant>
      <vt:variant>
        <vt:lpstr>Slide Titles</vt:lpstr>
      </vt:variant>
      <vt:variant>
        <vt:i4>1</vt:i4>
      </vt:variant>
    </vt:vector>
  </HeadingPairs>
  <TitlesOfParts>
    <vt:vector size="5" baseType="lpstr">
      <vt:lpstr>Calibri</vt:lpstr>
      <vt:lpstr>Arial</vt:lpstr>
      <vt:lpstr>Copperplate Gothic Bold</vt:lpstr>
      <vt:lpstr>Office Theme</vt:lpstr>
      <vt:lpstr>Slide 1</vt:lpstr>
    </vt:vector>
  </TitlesOfParts>
  <Company>Western Kentucky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 B. White</dc:creator>
  <cp:lastModifiedBy>David F. Duncan</cp:lastModifiedBy>
  <cp:revision>42</cp:revision>
  <dcterms:created xsi:type="dcterms:W3CDTF">2008-04-13T19:26:43Z</dcterms:created>
  <dcterms:modified xsi:type="dcterms:W3CDTF">2008-04-16T00:06:28Z</dcterms:modified>
</cp:coreProperties>
</file>