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handoutMasterIdLst>
    <p:handoutMasterId r:id="rId15"/>
  </p:handoutMasterIdLst>
  <p:sldIdLst>
    <p:sldId id="256" r:id="rId2"/>
    <p:sldId id="257" r:id="rId3"/>
    <p:sldId id="258" r:id="rId4"/>
    <p:sldId id="259" r:id="rId5"/>
    <p:sldId id="261" r:id="rId6"/>
    <p:sldId id="260" r:id="rId7"/>
    <p:sldId id="263" r:id="rId8"/>
    <p:sldId id="262" r:id="rId9"/>
    <p:sldId id="264" r:id="rId10"/>
    <p:sldId id="265" r:id="rId11"/>
    <p:sldId id="266" r:id="rId12"/>
    <p:sldId id="267" r:id="rId13"/>
    <p:sldId id="268" r:id="rId1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098"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0539D93F-4938-4E93-BD60-01629596B6D5}" type="datetimeFigureOut">
              <a:rPr lang="en-US" smtClean="0"/>
              <a:t>10/14/2011</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7D6D45C2-3496-4661-A838-DC57C80E84D0}" type="slidenum">
              <a:rPr lang="en-US" smtClean="0"/>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WKUbg4.jp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ctrTitle"/>
          </p:nvPr>
        </p:nvSpPr>
        <p:spPr>
          <a:xfrm>
            <a:off x="304800" y="304800"/>
            <a:ext cx="6019800" cy="1981200"/>
          </a:xfrm>
        </p:spPr>
        <p:txBody>
          <a:bodyPr/>
          <a:lstStyle>
            <a:lvl1pPr>
              <a:defRPr>
                <a:solidFill>
                  <a:schemeClr val="bg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304800" y="38100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9264CF-7A46-4E69-8969-61A9823D23FC}" type="slidenum">
              <a:rPr lang="en-US" smtClean="0"/>
              <a:pPr/>
              <a:t>‹#›</a:t>
            </a:fld>
            <a:endParaRPr lang="en-US"/>
          </a:p>
        </p:txBody>
      </p:sp>
      <p:pic>
        <p:nvPicPr>
          <p:cNvPr id="9" name="Picture 8" descr="WKU-Cup-Long-RB.ai"/>
          <p:cNvPicPr>
            <a:picLocks noChangeAspect="1"/>
          </p:cNvPicPr>
          <p:nvPr/>
        </p:nvPicPr>
        <p:blipFill>
          <a:blip r:embed="rId3" cstate="print"/>
          <a:stretch>
            <a:fillRect/>
          </a:stretch>
        </p:blipFill>
        <p:spPr>
          <a:xfrm>
            <a:off x="6629400" y="304800"/>
            <a:ext cx="1911458" cy="609600"/>
          </a:xfrm>
          <a:prstGeom prst="rect">
            <a:avLst/>
          </a:prstGeom>
        </p:spPr>
      </p:pic>
      <p:sp>
        <p:nvSpPr>
          <p:cNvPr id="10" name="Title 1"/>
          <p:cNvSpPr txBox="1">
            <a:spLocks/>
          </p:cNvSpPr>
          <p:nvPr/>
        </p:nvSpPr>
        <p:spPr>
          <a:xfrm>
            <a:off x="6629400" y="914400"/>
            <a:ext cx="2133600" cy="918866"/>
          </a:xfrm>
          <a:prstGeom prst="rect">
            <a:avLst/>
          </a:prstGeom>
        </p:spPr>
        <p:txBody>
          <a:bodyPr vert="horz" wrap="none" lIns="91440" tIns="45720" rIns="91440" bIns="45720" rtlCol="0" anchor="t" anchorCtr="0">
            <a:noAutofit/>
          </a:body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US" sz="2400" b="1" i="0" u="none" strike="noStrike" kern="1200" cap="none" spc="0" normalizeH="0" baseline="0" noProof="0" dirty="0">
              <a:ln>
                <a:noFill/>
              </a:ln>
              <a:solidFill>
                <a:schemeClr val="bg1"/>
              </a:solidFill>
              <a:effectLst/>
              <a:uLnTx/>
              <a:uFillTx/>
              <a:latin typeface="Gill Sans MT"/>
              <a:ea typeface="+mj-ea"/>
              <a:cs typeface="Gill Sans MT"/>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2010-01-BOR-header-Oboro2.gif"/>
          <p:cNvPicPr>
            <a:picLocks noChangeAspect="1"/>
          </p:cNvPicPr>
          <p:nvPr/>
        </p:nvPicPr>
        <p:blipFill>
          <a:blip r:embed="rId2" cstate="print"/>
          <a:stretch>
            <a:fillRect/>
          </a:stretch>
        </p:blipFill>
        <p:spPr>
          <a:xfrm>
            <a:off x="0" y="0"/>
            <a:ext cx="9144000" cy="2528801"/>
          </a:xfrm>
          <a:prstGeom prst="rect">
            <a:avLst/>
          </a:prstGeom>
          <a:ln>
            <a:noFill/>
          </a:ln>
          <a:effectLst>
            <a:outerShdw blurRad="50800" dist="88900" dir="5400000" algn="t" rotWithShape="0">
              <a:prstClr val="black">
                <a:alpha val="40000"/>
              </a:prstClr>
            </a:outerShdw>
          </a:effectLst>
        </p:spPr>
      </p:pic>
      <p:sp>
        <p:nvSpPr>
          <p:cNvPr id="2" name="Title 1"/>
          <p:cNvSpPr>
            <a:spLocks noGrp="1"/>
          </p:cNvSpPr>
          <p:nvPr>
            <p:ph type="title"/>
          </p:nvPr>
        </p:nvSpPr>
        <p:spPr/>
        <p:txBody>
          <a:bodyPr/>
          <a:lstStyle>
            <a:lvl1pPr>
              <a:defRPr>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WKUbg4.jp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365859" y="487184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65859" y="337165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9264CF-7A46-4E69-8969-61A9823D23FC}" type="slidenum">
              <a:rPr lang="en-US" smtClean="0"/>
              <a:pPr/>
              <a:t>‹#›</a:t>
            </a:fld>
            <a:endParaRPr lang="en-US"/>
          </a:p>
        </p:txBody>
      </p:sp>
      <p:pic>
        <p:nvPicPr>
          <p:cNvPr id="8" name="Picture 7" descr="WKU-Cup-Long-RB.ai"/>
          <p:cNvPicPr>
            <a:picLocks noChangeAspect="1"/>
          </p:cNvPicPr>
          <p:nvPr/>
        </p:nvPicPr>
        <p:blipFill>
          <a:blip r:embed="rId3" cstate="print"/>
          <a:stretch>
            <a:fillRect/>
          </a:stretch>
        </p:blipFill>
        <p:spPr>
          <a:xfrm>
            <a:off x="304800" y="685800"/>
            <a:ext cx="1911458" cy="609600"/>
          </a:xfrm>
          <a:prstGeom prst="rect">
            <a:avLst/>
          </a:prstGeom>
        </p:spPr>
      </p:pic>
      <p:sp>
        <p:nvSpPr>
          <p:cNvPr id="9" name="Title 1"/>
          <p:cNvSpPr txBox="1">
            <a:spLocks/>
          </p:cNvSpPr>
          <p:nvPr/>
        </p:nvSpPr>
        <p:spPr>
          <a:xfrm>
            <a:off x="304800" y="1295400"/>
            <a:ext cx="3657600" cy="918866"/>
          </a:xfrm>
          <a:prstGeom prst="rect">
            <a:avLst/>
          </a:prstGeom>
        </p:spPr>
        <p:txBody>
          <a:bodyPr vert="horz" wrap="none" lIns="91440" tIns="45720" rIns="91440" bIns="45720" rtlCol="0" anchor="t" anchorCtr="0">
            <a:noAutofit/>
          </a:body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chemeClr val="bg1"/>
                </a:solidFill>
                <a:effectLst/>
                <a:uLnTx/>
                <a:uFillTx/>
                <a:latin typeface="Gill Sans MT"/>
                <a:ea typeface="+mj-ea"/>
                <a:cs typeface="Gill Sans MT"/>
              </a:rPr>
              <a:t>John White</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chemeClr val="bg1"/>
                </a:solidFill>
                <a:effectLst/>
                <a:uLnTx/>
                <a:uFillTx/>
                <a:latin typeface="Gill Sans MT"/>
                <a:ea typeface="+mj-ea"/>
                <a:cs typeface="Gill Sans MT"/>
              </a:rPr>
              <a:t>Dept. of Public Health</a:t>
            </a:r>
            <a:endParaRPr kumimoji="0" lang="en-US" sz="2400" b="1" i="0" u="none" strike="noStrike" kern="1200" cap="none" spc="0" normalizeH="0" baseline="0" noProof="0" dirty="0">
              <a:ln>
                <a:noFill/>
              </a:ln>
              <a:solidFill>
                <a:schemeClr val="bg1"/>
              </a:solidFill>
              <a:effectLst/>
              <a:uLnTx/>
              <a:uFillTx/>
              <a:latin typeface="Gill Sans MT"/>
              <a:ea typeface="+mj-ea"/>
              <a:cs typeface="Gill Sans MT"/>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2010-01-BOR-header-Oboro2.gif"/>
          <p:cNvPicPr>
            <a:picLocks noChangeAspect="1"/>
          </p:cNvPicPr>
          <p:nvPr/>
        </p:nvPicPr>
        <p:blipFill>
          <a:blip r:embed="rId2" cstate="print"/>
          <a:stretch>
            <a:fillRect/>
          </a:stretch>
        </p:blipFill>
        <p:spPr>
          <a:xfrm>
            <a:off x="0" y="0"/>
            <a:ext cx="9144000" cy="2528801"/>
          </a:xfrm>
          <a:prstGeom prst="rect">
            <a:avLst/>
          </a:prstGeom>
          <a:ln>
            <a:noFill/>
          </a:ln>
          <a:effectLst>
            <a:outerShdw blurRad="50800" dist="88900" dir="5400000" algn="t" rotWithShape="0">
              <a:prstClr val="black">
                <a:alpha val="40000"/>
              </a:prstClr>
            </a:outerShdw>
          </a:effectLst>
        </p:spPr>
      </p:pic>
      <p:sp>
        <p:nvSpPr>
          <p:cNvPr id="2" name="Title 1"/>
          <p:cNvSpPr>
            <a:spLocks noGrp="1"/>
          </p:cNvSpPr>
          <p:nvPr>
            <p:ph type="title"/>
          </p:nvPr>
        </p:nvSpPr>
        <p:spPr/>
        <p:txBody>
          <a:bodyPr/>
          <a:lstStyle>
            <a:lvl1pPr>
              <a:defRPr>
                <a:solidFill>
                  <a:schemeClr val="bg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2010-01-BOR-header-Oboro2.gif"/>
          <p:cNvPicPr>
            <a:picLocks noChangeAspect="1"/>
          </p:cNvPicPr>
          <p:nvPr/>
        </p:nvPicPr>
        <p:blipFill>
          <a:blip r:embed="rId2" cstate="print"/>
          <a:stretch>
            <a:fillRect/>
          </a:stretch>
        </p:blipFill>
        <p:spPr>
          <a:xfrm>
            <a:off x="0" y="0"/>
            <a:ext cx="9144000" cy="2528801"/>
          </a:xfrm>
          <a:prstGeom prst="rect">
            <a:avLst/>
          </a:prstGeom>
          <a:ln>
            <a:noFill/>
          </a:ln>
          <a:effectLst>
            <a:outerShdw blurRad="50800" dist="88900" dir="5400000" algn="t" rotWithShape="0">
              <a:prstClr val="black">
                <a:alpha val="40000"/>
              </a:prstClr>
            </a:outerShdw>
          </a:effectLst>
        </p:spPr>
      </p:pic>
      <p:sp>
        <p:nvSpPr>
          <p:cNvPr id="2" name="Title 1"/>
          <p:cNvSpPr>
            <a:spLocks noGrp="1"/>
          </p:cNvSpPr>
          <p:nvPr>
            <p:ph type="title"/>
          </p:nvPr>
        </p:nvSpPr>
        <p:spPr/>
        <p:txBody>
          <a:bodyPr/>
          <a:lstStyle>
            <a:lvl1pPr>
              <a:defRPr>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2010-01-BOR-header-Oboro2.gif"/>
          <p:cNvPicPr>
            <a:picLocks noChangeAspect="1"/>
          </p:cNvPicPr>
          <p:nvPr/>
        </p:nvPicPr>
        <p:blipFill>
          <a:blip r:embed="rId2" cstate="print"/>
          <a:stretch>
            <a:fillRect/>
          </a:stretch>
        </p:blipFill>
        <p:spPr>
          <a:xfrm>
            <a:off x="0" y="0"/>
            <a:ext cx="9144000" cy="2528801"/>
          </a:xfrm>
          <a:prstGeom prst="rect">
            <a:avLst/>
          </a:prstGeom>
          <a:ln>
            <a:noFill/>
          </a:ln>
          <a:effectLst>
            <a:outerShdw blurRad="50800" dist="88900" dir="5400000" algn="t" rotWithShape="0">
              <a:prstClr val="black">
                <a:alpha val="40000"/>
              </a:prstClr>
            </a:outerShdw>
          </a:effectLst>
        </p:spPr>
      </p:pic>
      <p:sp>
        <p:nvSpPr>
          <p:cNvPr id="2" name="Title 1"/>
          <p:cNvSpPr>
            <a:spLocks noGrp="1"/>
          </p:cNvSpPr>
          <p:nvPr>
            <p:ph type="title"/>
          </p:nvPr>
        </p:nvSpPr>
        <p:spPr/>
        <p:txBody>
          <a:bodyPr/>
          <a:lstStyle>
            <a:lvl1pPr>
              <a:defRPr>
                <a:solidFill>
                  <a:schemeClr val="bg1"/>
                </a:solidFill>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2010-01-BOR-header-Oboro2.gif"/>
          <p:cNvPicPr>
            <a:picLocks noChangeAspect="1"/>
          </p:cNvPicPr>
          <p:nvPr/>
        </p:nvPicPr>
        <p:blipFill>
          <a:blip r:embed="rId2" cstate="print"/>
          <a:stretch>
            <a:fillRect/>
          </a:stretch>
        </p:blipFill>
        <p:spPr>
          <a:xfrm>
            <a:off x="0" y="0"/>
            <a:ext cx="9144000" cy="2528801"/>
          </a:xfrm>
          <a:prstGeom prst="rect">
            <a:avLst/>
          </a:prstGeom>
          <a:ln>
            <a:noFill/>
          </a:ln>
          <a:effectLst>
            <a:outerShdw blurRad="50800" dist="88900" dir="5400000" algn="t" rotWithShape="0">
              <a:prstClr val="black">
                <a:alpha val="40000"/>
              </a:prstClr>
            </a:outerShdw>
          </a:effectLst>
        </p:spPr>
      </p:pic>
      <p:sp>
        <p:nvSpPr>
          <p:cNvPr id="2" name="Title 1"/>
          <p:cNvSpPr>
            <a:spLocks noGrp="1"/>
          </p:cNvSpPr>
          <p:nvPr>
            <p:ph type="title"/>
          </p:nvPr>
        </p:nvSpPr>
        <p:spPr/>
        <p:txBody>
          <a:bodyPr/>
          <a:lstStyle>
            <a:lvl1pPr>
              <a:defRPr>
                <a:solidFill>
                  <a:schemeClr val="bg1"/>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43A274-6F8F-4285-96B1-D53CF97241F7}" type="datetimeFigureOut">
              <a:rPr lang="en-US" smtClean="0"/>
              <a:pPr/>
              <a:t>10/14/2011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9264CF-7A46-4E69-8969-61A9823D23F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3993" y="135156"/>
            <a:ext cx="7578665" cy="957477"/>
          </a:xfrm>
          <a:prstGeom prst="rect">
            <a:avLst/>
          </a:prstGeom>
        </p:spPr>
        <p:txBody>
          <a:bodyPr vert="horz" lIns="91440" tIns="45720" rIns="91440" bIns="45720" rtlCol="0" anchor="t" anchorCtr="0">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43A274-6F8F-4285-96B1-D53CF97241F7}" type="datetimeFigureOut">
              <a:rPr lang="en-US" smtClean="0"/>
              <a:pPr/>
              <a:t>10/14/2011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9264CF-7A46-4E69-8969-61A9823D23F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457200"/>
            <a:ext cx="5638800" cy="1828800"/>
          </a:xfrm>
        </p:spPr>
        <p:txBody>
          <a:bodyPr>
            <a:normAutofit fontScale="90000"/>
          </a:bodyPr>
          <a:lstStyle/>
          <a:p>
            <a:r>
              <a:rPr lang="en-US" dirty="0"/>
              <a:t>Focusing on Abuse, </a:t>
            </a:r>
            <a:r>
              <a:rPr lang="en-US" dirty="0" smtClean="0"/>
              <a:t/>
            </a:r>
            <a:br>
              <a:rPr lang="en-US" dirty="0" smtClean="0"/>
            </a:br>
            <a:r>
              <a:rPr lang="en-US" dirty="0" smtClean="0"/>
              <a:t>Not </a:t>
            </a:r>
            <a:r>
              <a:rPr lang="en-US" dirty="0"/>
              <a:t>Use, In Drug Education</a:t>
            </a:r>
            <a:br>
              <a:rPr lang="en-US" dirty="0"/>
            </a:br>
            <a:endParaRPr lang="en-US" dirty="0"/>
          </a:p>
        </p:txBody>
      </p:sp>
      <p:sp>
        <p:nvSpPr>
          <p:cNvPr id="3" name="Subtitle 2"/>
          <p:cNvSpPr>
            <a:spLocks noGrp="1"/>
          </p:cNvSpPr>
          <p:nvPr>
            <p:ph type="subTitle" idx="1"/>
          </p:nvPr>
        </p:nvSpPr>
        <p:spPr>
          <a:xfrm>
            <a:off x="304800" y="3657600"/>
            <a:ext cx="6400800" cy="3200400"/>
          </a:xfrm>
        </p:spPr>
        <p:txBody>
          <a:bodyPr>
            <a:normAutofit/>
          </a:bodyPr>
          <a:lstStyle/>
          <a:p>
            <a:pPr>
              <a:lnSpc>
                <a:spcPts val="1500"/>
              </a:lnSpc>
              <a:spcBef>
                <a:spcPts val="0"/>
              </a:spcBef>
            </a:pPr>
            <a:r>
              <a:rPr lang="en-US" sz="2000" dirty="0">
                <a:solidFill>
                  <a:schemeClr val="tx1"/>
                </a:solidFill>
              </a:rPr>
              <a:t>Thomas Nicholson, PhD, MPH</a:t>
            </a:r>
          </a:p>
          <a:p>
            <a:pPr>
              <a:lnSpc>
                <a:spcPts val="1500"/>
              </a:lnSpc>
              <a:spcBef>
                <a:spcPts val="0"/>
              </a:spcBef>
            </a:pPr>
            <a:r>
              <a:rPr lang="en-US" sz="2000" dirty="0">
                <a:solidFill>
                  <a:schemeClr val="tx1"/>
                </a:solidFill>
              </a:rPr>
              <a:t>Professor of Public Health</a:t>
            </a:r>
          </a:p>
          <a:p>
            <a:pPr>
              <a:lnSpc>
                <a:spcPts val="1500"/>
              </a:lnSpc>
              <a:spcBef>
                <a:spcPts val="0"/>
              </a:spcBef>
            </a:pPr>
            <a:r>
              <a:rPr lang="en-US" sz="2000" dirty="0">
                <a:solidFill>
                  <a:schemeClr val="tx1"/>
                </a:solidFill>
              </a:rPr>
              <a:t>Western Kentucky </a:t>
            </a:r>
            <a:r>
              <a:rPr lang="en-US" sz="2000" dirty="0" smtClean="0">
                <a:solidFill>
                  <a:schemeClr val="tx1"/>
                </a:solidFill>
              </a:rPr>
              <a:t>University</a:t>
            </a:r>
          </a:p>
          <a:p>
            <a:pPr>
              <a:lnSpc>
                <a:spcPts val="1500"/>
              </a:lnSpc>
              <a:spcBef>
                <a:spcPts val="0"/>
              </a:spcBef>
            </a:pPr>
            <a:endParaRPr lang="en-US" sz="2000" dirty="0">
              <a:solidFill>
                <a:schemeClr val="tx1"/>
              </a:solidFill>
            </a:endParaRPr>
          </a:p>
          <a:p>
            <a:pPr>
              <a:lnSpc>
                <a:spcPts val="1500"/>
              </a:lnSpc>
              <a:spcBef>
                <a:spcPts val="0"/>
              </a:spcBef>
            </a:pPr>
            <a:r>
              <a:rPr lang="en-US" sz="2000" dirty="0">
                <a:solidFill>
                  <a:schemeClr val="tx1"/>
                </a:solidFill>
              </a:rPr>
              <a:t>David F. Duncan, DrPH</a:t>
            </a:r>
          </a:p>
          <a:p>
            <a:pPr>
              <a:lnSpc>
                <a:spcPts val="1500"/>
              </a:lnSpc>
              <a:spcBef>
                <a:spcPts val="0"/>
              </a:spcBef>
            </a:pPr>
            <a:r>
              <a:rPr lang="en-US" sz="2000" dirty="0">
                <a:solidFill>
                  <a:schemeClr val="tx1"/>
                </a:solidFill>
              </a:rPr>
              <a:t>President</a:t>
            </a:r>
          </a:p>
          <a:p>
            <a:pPr>
              <a:lnSpc>
                <a:spcPts val="1500"/>
              </a:lnSpc>
              <a:spcBef>
                <a:spcPts val="0"/>
              </a:spcBef>
            </a:pPr>
            <a:r>
              <a:rPr lang="en-US" sz="2000" dirty="0">
                <a:solidFill>
                  <a:schemeClr val="tx1"/>
                </a:solidFill>
              </a:rPr>
              <a:t>Duncan &amp; </a:t>
            </a:r>
            <a:r>
              <a:rPr lang="en-US" sz="2000" dirty="0" smtClean="0">
                <a:solidFill>
                  <a:schemeClr val="tx1"/>
                </a:solidFill>
              </a:rPr>
              <a:t>Associates</a:t>
            </a:r>
          </a:p>
          <a:p>
            <a:pPr>
              <a:lnSpc>
                <a:spcPts val="1500"/>
              </a:lnSpc>
              <a:spcBef>
                <a:spcPts val="0"/>
              </a:spcBef>
            </a:pPr>
            <a:endParaRPr lang="en-US" sz="2000" dirty="0">
              <a:solidFill>
                <a:schemeClr val="tx1"/>
              </a:solidFill>
            </a:endParaRPr>
          </a:p>
          <a:p>
            <a:pPr>
              <a:lnSpc>
                <a:spcPts val="1500"/>
              </a:lnSpc>
              <a:spcBef>
                <a:spcPts val="0"/>
              </a:spcBef>
            </a:pPr>
            <a:r>
              <a:rPr lang="en-US" sz="2000" dirty="0">
                <a:solidFill>
                  <a:schemeClr val="tx1"/>
                </a:solidFill>
              </a:rPr>
              <a:t>John White, PhD</a:t>
            </a:r>
          </a:p>
          <a:p>
            <a:pPr>
              <a:lnSpc>
                <a:spcPts val="1500"/>
              </a:lnSpc>
              <a:spcBef>
                <a:spcPts val="0"/>
              </a:spcBef>
            </a:pPr>
            <a:r>
              <a:rPr lang="en-US" sz="2000" dirty="0">
                <a:solidFill>
                  <a:schemeClr val="tx1"/>
                </a:solidFill>
              </a:rPr>
              <a:t>Professor of Public Health</a:t>
            </a:r>
          </a:p>
          <a:p>
            <a:pPr>
              <a:lnSpc>
                <a:spcPts val="1500"/>
              </a:lnSpc>
              <a:spcBef>
                <a:spcPts val="0"/>
              </a:spcBef>
            </a:pPr>
            <a:r>
              <a:rPr lang="en-US" sz="2000" dirty="0">
                <a:solidFill>
                  <a:schemeClr val="tx1"/>
                </a:solidFill>
              </a:rPr>
              <a:t>Western Kentucky </a:t>
            </a:r>
            <a:r>
              <a:rPr lang="en-US" sz="2000" dirty="0" smtClean="0">
                <a:solidFill>
                  <a:schemeClr val="tx1"/>
                </a:solidFill>
              </a:rPr>
              <a:t>University</a:t>
            </a:r>
          </a:p>
          <a:p>
            <a:pPr>
              <a:lnSpc>
                <a:spcPts val="1500"/>
              </a:lnSpc>
              <a:spcBef>
                <a:spcPts val="0"/>
              </a:spcBef>
            </a:pPr>
            <a:endParaRPr lang="en-US" sz="2000" dirty="0">
              <a:solidFill>
                <a:schemeClr val="tx1"/>
              </a:solidFill>
            </a:endParaRPr>
          </a:p>
          <a:p>
            <a:pPr>
              <a:lnSpc>
                <a:spcPts val="1500"/>
              </a:lnSpc>
              <a:spcBef>
                <a:spcPts val="0"/>
              </a:spcBef>
            </a:pPr>
            <a:r>
              <a:rPr lang="en-US" sz="2000" dirty="0" smtClean="0">
                <a:solidFill>
                  <a:schemeClr val="tx1"/>
                </a:solidFill>
              </a:rPr>
              <a:t>Fred Stickle, PhD</a:t>
            </a:r>
          </a:p>
          <a:p>
            <a:pPr>
              <a:lnSpc>
                <a:spcPts val="1500"/>
              </a:lnSpc>
              <a:spcBef>
                <a:spcPts val="0"/>
              </a:spcBef>
            </a:pPr>
            <a:r>
              <a:rPr lang="en-US" sz="2000" dirty="0" smtClean="0">
                <a:solidFill>
                  <a:schemeClr val="tx1"/>
                </a:solidFill>
              </a:rPr>
              <a:t>Professor of Counseling and Student Affairs</a:t>
            </a:r>
          </a:p>
          <a:p>
            <a:pPr>
              <a:lnSpc>
                <a:spcPts val="1500"/>
              </a:lnSpc>
              <a:spcBef>
                <a:spcPts val="0"/>
              </a:spcBef>
            </a:pPr>
            <a:r>
              <a:rPr lang="en-US" sz="2000" dirty="0" smtClean="0">
                <a:solidFill>
                  <a:schemeClr val="tx1"/>
                </a:solidFill>
              </a:rPr>
              <a:t>Western Kentucky University</a:t>
            </a:r>
            <a:endParaRPr lang="en-US" sz="2000"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t>Background</a:t>
            </a:r>
            <a:r>
              <a:rPr lang="en-US" dirty="0"/>
              <a:t/>
            </a:r>
            <a:br>
              <a:rPr lang="en-US" dirty="0"/>
            </a:br>
            <a:endParaRPr lang="en-US" dirty="0"/>
          </a:p>
        </p:txBody>
      </p:sp>
      <p:sp>
        <p:nvSpPr>
          <p:cNvPr id="4" name="Content Placeholder 3"/>
          <p:cNvSpPr>
            <a:spLocks noGrp="1"/>
          </p:cNvSpPr>
          <p:nvPr>
            <p:ph idx="1"/>
          </p:nvPr>
        </p:nvSpPr>
        <p:spPr>
          <a:xfrm>
            <a:off x="457200" y="1676400"/>
            <a:ext cx="8229600" cy="4449763"/>
          </a:xfrm>
        </p:spPr>
        <p:txBody>
          <a:bodyPr>
            <a:normAutofit lnSpcReduction="10000"/>
          </a:bodyPr>
          <a:lstStyle/>
          <a:p>
            <a:r>
              <a:rPr lang="en-US" dirty="0" smtClean="0"/>
              <a:t>America </a:t>
            </a:r>
            <a:r>
              <a:rPr lang="en-US" dirty="0"/>
              <a:t>has led in the adoption of </a:t>
            </a:r>
            <a:r>
              <a:rPr lang="en-US" dirty="0" smtClean="0"/>
              <a:t>prohibition of </a:t>
            </a:r>
            <a:r>
              <a:rPr lang="en-US" dirty="0"/>
              <a:t>drugs since the Shanghai Conference of 1909 </a:t>
            </a:r>
            <a:endParaRPr lang="en-US" dirty="0" smtClean="0"/>
          </a:p>
          <a:p>
            <a:r>
              <a:rPr lang="en-US" dirty="0"/>
              <a:t>President Nixon declared “War on Drugs“ in 1971 </a:t>
            </a:r>
            <a:endParaRPr lang="en-US" dirty="0" smtClean="0"/>
          </a:p>
          <a:p>
            <a:r>
              <a:rPr lang="en-US" dirty="0"/>
              <a:t>By the end of the Twentieth Century the world trade in illicit drugs amounted to an estimated $150 billion to $400 billion each year (</a:t>
            </a:r>
            <a:r>
              <a:rPr lang="en-US" i="1" dirty="0"/>
              <a:t>The Economist</a:t>
            </a:r>
            <a:r>
              <a:rPr lang="en-US" dirty="0"/>
              <a:t>, 2001</a:t>
            </a:r>
            <a:r>
              <a:rPr lang="en-US" dirty="0" smtClean="0"/>
              <a:t>)</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vert="horz" lIns="91440" tIns="45720" rIns="91440" bIns="45720" rtlCol="0" anchor="t" anchorCtr="0">
            <a:noAutofit/>
          </a:bodyPr>
          <a:lstStyle/>
          <a:p>
            <a:r>
              <a:rPr lang="en-US" sz="3600" dirty="0" smtClean="0"/>
              <a:t>Importance of Definitions</a:t>
            </a:r>
            <a:r>
              <a:rPr lang="en-US" sz="3600" dirty="0"/>
              <a:t/>
            </a:r>
            <a:br>
              <a:rPr lang="en-US" sz="3600" dirty="0"/>
            </a:br>
            <a:endParaRPr lang="en-US" sz="3600" dirty="0"/>
          </a:p>
        </p:txBody>
      </p:sp>
      <p:sp>
        <p:nvSpPr>
          <p:cNvPr id="3" name="Content Placeholder 2"/>
          <p:cNvSpPr>
            <a:spLocks noGrp="1"/>
          </p:cNvSpPr>
          <p:nvPr>
            <p:ph idx="1"/>
          </p:nvPr>
        </p:nvSpPr>
        <p:spPr>
          <a:xfrm>
            <a:off x="457200" y="1828800"/>
            <a:ext cx="8229600" cy="4297363"/>
          </a:xfrm>
        </p:spPr>
        <p:txBody>
          <a:bodyPr>
            <a:noAutofit/>
          </a:bodyPr>
          <a:lstStyle/>
          <a:p>
            <a:r>
              <a:rPr lang="en-US" dirty="0"/>
              <a:t>How professionals and societies deal with substance abuse is premised on how abuse is defined. </a:t>
            </a:r>
            <a:endParaRPr lang="en-US" dirty="0" smtClean="0"/>
          </a:p>
          <a:p>
            <a:pPr marL="347663" indent="-347663"/>
            <a:r>
              <a:rPr lang="en-US" dirty="0"/>
              <a:t>The War on Drugs promotes the belief that “any use is abuse” </a:t>
            </a:r>
            <a:endParaRPr lang="en-US" dirty="0" smtClean="0"/>
          </a:p>
          <a:p>
            <a:pPr marL="347663" indent="-347663"/>
            <a:r>
              <a:rPr lang="en-US" dirty="0" smtClean="0"/>
              <a:t>Not </a:t>
            </a:r>
            <a:r>
              <a:rPr lang="en-US" dirty="0"/>
              <a:t>consistent with current clinical/behavioral </a:t>
            </a:r>
            <a:r>
              <a:rPr lang="en-US" dirty="0" smtClean="0"/>
              <a:t>definitions</a:t>
            </a:r>
          </a:p>
          <a:p>
            <a:pPr marL="747713" lvl="1" indent="-347663"/>
            <a:r>
              <a:rPr lang="en-US" sz="2000" dirty="0" smtClean="0"/>
              <a:t>DSM IV</a:t>
            </a:r>
          </a:p>
          <a:p>
            <a:pPr marL="747713" lvl="1" indent="-347663"/>
            <a:r>
              <a:rPr lang="en-US" sz="2000" dirty="0" smtClean="0"/>
              <a:t>ICD9 - CM</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Autofit/>
          </a:bodyPr>
          <a:lstStyle/>
          <a:p>
            <a:r>
              <a:rPr lang="en-US" sz="3600" dirty="0" smtClean="0"/>
              <a:t>Impact on Prevention</a:t>
            </a:r>
            <a:endParaRPr lang="en-US" sz="3600" dirty="0"/>
          </a:p>
        </p:txBody>
      </p:sp>
      <p:sp>
        <p:nvSpPr>
          <p:cNvPr id="3" name="Content Placeholder 2"/>
          <p:cNvSpPr>
            <a:spLocks noGrp="1"/>
          </p:cNvSpPr>
          <p:nvPr>
            <p:ph idx="1"/>
          </p:nvPr>
        </p:nvSpPr>
        <p:spPr>
          <a:xfrm>
            <a:off x="457200" y="1676400"/>
            <a:ext cx="8229600" cy="4449763"/>
          </a:xfrm>
        </p:spPr>
        <p:txBody>
          <a:bodyPr>
            <a:normAutofit fontScale="77500" lnSpcReduction="20000"/>
          </a:bodyPr>
          <a:lstStyle/>
          <a:p>
            <a:r>
              <a:rPr lang="en-US" sz="3600" dirty="0" smtClean="0"/>
              <a:t>The failure to differentiate use from abuse undermines prevention efforts</a:t>
            </a:r>
          </a:p>
          <a:p>
            <a:r>
              <a:rPr lang="en-US" sz="3600" dirty="0" smtClean="0"/>
              <a:t>It sets for prevention the impossible task of promoting a drug-free life and discouraging developmentally normal adolescent risk-taking behavior.  </a:t>
            </a:r>
          </a:p>
          <a:p>
            <a:r>
              <a:rPr lang="en-US" sz="3600" dirty="0" smtClean="0"/>
              <a:t>As expressed </a:t>
            </a:r>
            <a:r>
              <a:rPr lang="en-US" sz="3600" dirty="0"/>
              <a:t>by the Royal Society Commission on Illegal Drugs (2007), “. . . whether we like it or not, drugs are a fact of life – and have been for millennia. They are not going to go away.  The notion of a completely or almost completely drug-free United Kingdom is a chimera</a:t>
            </a:r>
            <a:r>
              <a:rPr lang="en-US" sz="3600" dirty="0" smtClean="0"/>
              <a:t>”.</a:t>
            </a:r>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Autofit/>
          </a:bodyPr>
          <a:lstStyle/>
          <a:p>
            <a:r>
              <a:rPr lang="en-US" sz="3600" dirty="0" smtClean="0"/>
              <a:t>Marsha Rosenbaum (1996)</a:t>
            </a:r>
            <a:endParaRPr lang="en-US" sz="3600" dirty="0"/>
          </a:p>
        </p:txBody>
      </p:sp>
      <p:sp>
        <p:nvSpPr>
          <p:cNvPr id="3" name="Content Placeholder 2"/>
          <p:cNvSpPr>
            <a:spLocks noGrp="1"/>
          </p:cNvSpPr>
          <p:nvPr>
            <p:ph idx="1"/>
          </p:nvPr>
        </p:nvSpPr>
        <p:spPr>
          <a:xfrm>
            <a:off x="457200" y="1752600"/>
            <a:ext cx="8229600" cy="4373563"/>
          </a:xfrm>
        </p:spPr>
        <p:txBody>
          <a:bodyPr>
            <a:normAutofit/>
          </a:bodyPr>
          <a:lstStyle/>
          <a:p>
            <a:pPr marL="548640" indent="0">
              <a:buNone/>
            </a:pPr>
            <a:r>
              <a:rPr lang="en-US" sz="2800" dirty="0" smtClean="0"/>
              <a:t>“The </a:t>
            </a:r>
            <a:r>
              <a:rPr lang="en-US" sz="2800" dirty="0"/>
              <a:t>expectation that adolescents will not experiment with altered states of consciousness is unreal at best.  Championing abstinence has thus lead to the inevitable failure of programs that have made this their primary goal because some form of drug use is nearly universal, and certainly integral to American culture</a:t>
            </a:r>
            <a:r>
              <a:rPr lang="en-US" sz="2800" dirty="0" smtClean="0"/>
              <a:t>.”</a:t>
            </a:r>
            <a:endParaRPr lang="en-US" sz="2800" dirty="0"/>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Autofit/>
          </a:bodyPr>
          <a:lstStyle/>
          <a:p>
            <a:r>
              <a:rPr lang="en-US" sz="3600" dirty="0" smtClean="0"/>
              <a:t>A Leading Example of Failure: DARE</a:t>
            </a:r>
            <a:endParaRPr lang="en-US" sz="3600" dirty="0"/>
          </a:p>
        </p:txBody>
      </p:sp>
      <p:sp>
        <p:nvSpPr>
          <p:cNvPr id="3" name="Content Placeholder 2"/>
          <p:cNvSpPr>
            <a:spLocks noGrp="1"/>
          </p:cNvSpPr>
          <p:nvPr>
            <p:ph idx="1"/>
          </p:nvPr>
        </p:nvSpPr>
        <p:spPr>
          <a:xfrm>
            <a:off x="457200" y="1905000"/>
            <a:ext cx="8229600" cy="4221163"/>
          </a:xfrm>
        </p:spPr>
        <p:txBody>
          <a:bodyPr>
            <a:normAutofit/>
          </a:bodyPr>
          <a:lstStyle/>
          <a:p>
            <a:pPr marL="457200" indent="6350">
              <a:buNone/>
            </a:pPr>
            <a:r>
              <a:rPr lang="en-US" sz="2800" dirty="0" smtClean="0"/>
              <a:t>“Young </a:t>
            </a:r>
            <a:r>
              <a:rPr lang="en-US" sz="2800" dirty="0"/>
              <a:t>people dutifully attend these classes and are then re-subjected to a world where drug taking is the norm rather than the exception. They see and experience the costs and benefits of drug use. Stories of the terrible side effects of drugs ring hollow alongside their own and others' experience of drugs</a:t>
            </a:r>
            <a:r>
              <a:rPr lang="en-US" sz="2800" dirty="0" smtClean="0"/>
              <a:t>.” (</a:t>
            </a:r>
            <a:r>
              <a:rPr lang="en-US" sz="2800" dirty="0"/>
              <a:t>Moore and </a:t>
            </a:r>
            <a:r>
              <a:rPr lang="en-US" sz="2800" dirty="0" smtClean="0"/>
              <a:t>Saunders, 1991</a:t>
            </a:r>
            <a:r>
              <a:rPr lang="en-US" sz="2800" dirty="0"/>
              <a:t>)</a:t>
            </a: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a:t>
            </a:r>
            <a:r>
              <a:rPr lang="en-US" sz="3600" dirty="0" smtClean="0"/>
              <a:t>Improbable</a:t>
            </a:r>
            <a:r>
              <a:rPr lang="en-US" sz="2700" dirty="0" smtClean="0">
                <a:solidFill>
                  <a:srgbClr val="FF0000"/>
                </a:solidFill>
              </a:rPr>
              <a:t> </a:t>
            </a:r>
            <a:r>
              <a:rPr lang="en-US" sz="3600" dirty="0" smtClean="0"/>
              <a:t>Classifications</a:t>
            </a:r>
            <a:endParaRPr lang="en-US" sz="3600" dirty="0"/>
          </a:p>
        </p:txBody>
      </p:sp>
      <p:sp>
        <p:nvSpPr>
          <p:cNvPr id="3" name="Content Placeholder 2"/>
          <p:cNvSpPr>
            <a:spLocks noGrp="1"/>
          </p:cNvSpPr>
          <p:nvPr>
            <p:ph idx="1"/>
          </p:nvPr>
        </p:nvSpPr>
        <p:spPr>
          <a:xfrm>
            <a:off x="457200" y="1905000"/>
            <a:ext cx="8229600" cy="4221163"/>
          </a:xfrm>
        </p:spPr>
        <p:txBody>
          <a:bodyPr>
            <a:normAutofit fontScale="85000" lnSpcReduction="20000"/>
          </a:bodyPr>
          <a:lstStyle/>
          <a:p>
            <a:r>
              <a:rPr lang="en-US" dirty="0"/>
              <a:t>In reality the traditional use-prevention programs have seldom taken on the historically impossible task of eliminating the use of all </a:t>
            </a:r>
            <a:r>
              <a:rPr lang="en-US" dirty="0" smtClean="0"/>
              <a:t>drugs</a:t>
            </a:r>
          </a:p>
          <a:p>
            <a:r>
              <a:rPr lang="en-US" dirty="0"/>
              <a:t>Instead of attempting to eliminate all drugs, traditional programs have dichotomized drugs into legal versus illegal, or those </a:t>
            </a:r>
            <a:r>
              <a:rPr lang="en-US" dirty="0" smtClean="0"/>
              <a:t>allegedly “without </a:t>
            </a:r>
            <a:r>
              <a:rPr lang="en-US" dirty="0"/>
              <a:t>abuse </a:t>
            </a:r>
            <a:r>
              <a:rPr lang="en-US" dirty="0" smtClean="0"/>
              <a:t>potential” versus </a:t>
            </a:r>
            <a:r>
              <a:rPr lang="en-US" dirty="0"/>
              <a:t>those </a:t>
            </a:r>
            <a:r>
              <a:rPr lang="en-US" dirty="0" smtClean="0"/>
              <a:t>“with </a:t>
            </a:r>
            <a:r>
              <a:rPr lang="en-US" dirty="0"/>
              <a:t>abuse </a:t>
            </a:r>
            <a:r>
              <a:rPr lang="en-US" dirty="0" smtClean="0"/>
              <a:t>potential” </a:t>
            </a:r>
            <a:r>
              <a:rPr lang="en-US" dirty="0"/>
              <a:t>(i.e</a:t>
            </a:r>
            <a:r>
              <a:rPr lang="en-US" dirty="0" smtClean="0"/>
              <a:t>., “soft” vs. “hard”)</a:t>
            </a:r>
          </a:p>
          <a:p>
            <a:r>
              <a:rPr lang="en-US" dirty="0" smtClean="0"/>
              <a:t>Such </a:t>
            </a:r>
            <a:r>
              <a:rPr lang="en-US" dirty="0"/>
              <a:t>dichotomies "result in ambiguities and problems," since drugs in both categories can be abused and since all drugs are illegal under some </a:t>
            </a:r>
            <a:r>
              <a:rPr lang="en-US" dirty="0" smtClean="0"/>
              <a:t>circumstances (</a:t>
            </a:r>
            <a:r>
              <a:rPr lang="en-US" dirty="0" err="1" smtClean="0"/>
              <a:t>Goodstadt</a:t>
            </a:r>
            <a:r>
              <a:rPr lang="en-US" dirty="0" smtClean="0"/>
              <a:t>, 1989)</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rmAutofit/>
          </a:bodyPr>
          <a:lstStyle/>
          <a:p>
            <a:r>
              <a:rPr lang="en-US" dirty="0" smtClean="0"/>
              <a:t>Harm Reduction</a:t>
            </a:r>
            <a:endParaRPr lang="en-US" dirty="0"/>
          </a:p>
        </p:txBody>
      </p:sp>
      <p:sp>
        <p:nvSpPr>
          <p:cNvPr id="3" name="Content Placeholder 2"/>
          <p:cNvSpPr>
            <a:spLocks noGrp="1"/>
          </p:cNvSpPr>
          <p:nvPr>
            <p:ph idx="1"/>
          </p:nvPr>
        </p:nvSpPr>
        <p:spPr>
          <a:xfrm>
            <a:off x="381000" y="1981200"/>
            <a:ext cx="8229600" cy="4373563"/>
          </a:xfrm>
        </p:spPr>
        <p:txBody>
          <a:bodyPr>
            <a:normAutofit fontScale="70000" lnSpcReduction="20000"/>
          </a:bodyPr>
          <a:lstStyle/>
          <a:p>
            <a:r>
              <a:rPr lang="en-US" sz="4000" dirty="0"/>
              <a:t>Our proposal is rooted in a major paradigm shift in drug education that has been advocated </a:t>
            </a:r>
            <a:r>
              <a:rPr lang="en-US" sz="4000" dirty="0" smtClean="0"/>
              <a:t>for some time now </a:t>
            </a:r>
            <a:r>
              <a:rPr lang="en-US" sz="3400" dirty="0"/>
              <a:t>(e.g</a:t>
            </a:r>
            <a:r>
              <a:rPr lang="en-US" sz="3400" dirty="0" smtClean="0"/>
              <a:t>., </a:t>
            </a:r>
            <a:r>
              <a:rPr lang="en-US" sz="3400" dirty="0"/>
              <a:t>Duncan, Nicholson, Clifford, Hawkins, &amp; </a:t>
            </a:r>
            <a:r>
              <a:rPr lang="en-US" sz="3400" dirty="0" err="1"/>
              <a:t>Petosa</a:t>
            </a:r>
            <a:r>
              <a:rPr lang="en-US" sz="3400" dirty="0"/>
              <a:t>, 1994; Rosenbaum, 2004; </a:t>
            </a:r>
            <a:r>
              <a:rPr lang="en-US" sz="3400" dirty="0" err="1"/>
              <a:t>Steiker</a:t>
            </a:r>
            <a:r>
              <a:rPr lang="en-US" sz="3400" dirty="0"/>
              <a:t>, </a:t>
            </a:r>
            <a:r>
              <a:rPr lang="en-US" sz="3400" dirty="0" err="1"/>
              <a:t>Poku</a:t>
            </a:r>
            <a:r>
              <a:rPr lang="en-US" sz="3400" dirty="0"/>
              <a:t> &amp; </a:t>
            </a:r>
            <a:r>
              <a:rPr lang="en-US" sz="3400" dirty="0" err="1"/>
              <a:t>Poku</a:t>
            </a:r>
            <a:r>
              <a:rPr lang="en-US" sz="3400" dirty="0"/>
              <a:t>, 2010). </a:t>
            </a:r>
            <a:endParaRPr lang="en-US" sz="3400" dirty="0" smtClean="0"/>
          </a:p>
          <a:p>
            <a:r>
              <a:rPr lang="en-US" sz="3600" dirty="0" smtClean="0"/>
              <a:t>In </a:t>
            </a:r>
            <a:r>
              <a:rPr lang="en-US" sz="3600" dirty="0"/>
              <a:t>the words of Duncan, et al. (1994),</a:t>
            </a:r>
          </a:p>
          <a:p>
            <a:pPr marL="548640" indent="0">
              <a:buNone/>
            </a:pPr>
            <a:r>
              <a:rPr lang="en-US" sz="3400" dirty="0" smtClean="0"/>
              <a:t>“It </a:t>
            </a:r>
            <a:r>
              <a:rPr lang="en-US" sz="3400" dirty="0"/>
              <a:t>is the shift from a strategy of use-prevention to a strategy of abuse-prevention or harm-reduction. This new paradigm expands and transforms traditional concepts of the purposes and methods of drug education. It can serve as a model for a more rational and comprehensive organization of prevention resources likely to yield the greatest benefit to society</a:t>
            </a:r>
            <a:r>
              <a:rPr lang="en-US" sz="3400" dirty="0" smtClean="0"/>
              <a:t>.”</a:t>
            </a:r>
            <a:endParaRPr lang="en-US" sz="3400" dirty="0"/>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rmAutofit/>
          </a:bodyPr>
          <a:lstStyle/>
          <a:p>
            <a:r>
              <a:rPr lang="en-US" dirty="0" smtClean="0"/>
              <a:t>Drug Education Goals</a:t>
            </a:r>
            <a:endParaRPr lang="en-US" dirty="0"/>
          </a:p>
        </p:txBody>
      </p:sp>
      <p:sp>
        <p:nvSpPr>
          <p:cNvPr id="3" name="Content Placeholder 2"/>
          <p:cNvSpPr>
            <a:spLocks noGrp="1"/>
          </p:cNvSpPr>
          <p:nvPr>
            <p:ph idx="1"/>
          </p:nvPr>
        </p:nvSpPr>
        <p:spPr>
          <a:xfrm>
            <a:off x="457200" y="1905000"/>
            <a:ext cx="8229600" cy="4449763"/>
          </a:xfrm>
        </p:spPr>
        <p:txBody>
          <a:bodyPr>
            <a:normAutofit fontScale="85000" lnSpcReduction="10000"/>
          </a:bodyPr>
          <a:lstStyle/>
          <a:p>
            <a:r>
              <a:rPr lang="en-US" sz="3300" dirty="0" smtClean="0"/>
              <a:t>Drug </a:t>
            </a:r>
            <a:r>
              <a:rPr lang="en-US" sz="3300" dirty="0"/>
              <a:t>education should be part </a:t>
            </a:r>
            <a:r>
              <a:rPr lang="en-US" sz="3300" dirty="0" smtClean="0"/>
              <a:t>of a </a:t>
            </a:r>
            <a:r>
              <a:rPr lang="en-US" sz="3300" dirty="0"/>
              <a:t>broad effort to promote a healthy lifestyle, which includes the prevention of drug </a:t>
            </a:r>
            <a:r>
              <a:rPr lang="en-US" sz="3300" dirty="0" smtClean="0"/>
              <a:t>abuse </a:t>
            </a:r>
          </a:p>
          <a:p>
            <a:r>
              <a:rPr lang="en-US" sz="3300" dirty="0" smtClean="0"/>
              <a:t>The </a:t>
            </a:r>
            <a:r>
              <a:rPr lang="en-US" sz="3300" dirty="0"/>
              <a:t>purposes of drug education </a:t>
            </a:r>
            <a:r>
              <a:rPr lang="en-US" sz="3300" dirty="0" smtClean="0"/>
              <a:t>should </a:t>
            </a:r>
            <a:r>
              <a:rPr lang="en-US" sz="3300" dirty="0"/>
              <a:t>be to:</a:t>
            </a:r>
          </a:p>
          <a:p>
            <a:pPr marL="720090" indent="-514350">
              <a:buFont typeface="+mj-lt"/>
              <a:buAutoNum type="arabicPeriod"/>
            </a:pPr>
            <a:r>
              <a:rPr lang="en-US" dirty="0"/>
              <a:t>provide students with accurate information about drugs and drug </a:t>
            </a:r>
            <a:r>
              <a:rPr lang="en-US" dirty="0" smtClean="0"/>
              <a:t>consumption</a:t>
            </a:r>
            <a:endParaRPr lang="en-US" dirty="0"/>
          </a:p>
          <a:p>
            <a:pPr marL="720090" indent="-514350">
              <a:buFont typeface="+mj-lt"/>
              <a:buAutoNum type="arabicPeriod"/>
            </a:pPr>
            <a:r>
              <a:rPr lang="en-US" dirty="0"/>
              <a:t>develop students decision making skills regarding drug </a:t>
            </a:r>
            <a:r>
              <a:rPr lang="en-US" dirty="0" smtClean="0"/>
              <a:t>consumption</a:t>
            </a:r>
            <a:endParaRPr lang="en-US" dirty="0"/>
          </a:p>
          <a:p>
            <a:pPr marL="720090" indent="-514350">
              <a:buFont typeface="+mj-lt"/>
              <a:buAutoNum type="arabicPeriod"/>
            </a:pPr>
            <a:r>
              <a:rPr lang="en-US" dirty="0"/>
              <a:t>reduce the risk of hazardous drug consumption and dependence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rmAutofit/>
          </a:bodyPr>
          <a:lstStyle/>
          <a:p>
            <a:r>
              <a:rPr lang="en-US" dirty="0" smtClean="0"/>
              <a:t>Harm Reduction Education Topics</a:t>
            </a:r>
            <a:endParaRPr lang="en-US" dirty="0"/>
          </a:p>
        </p:txBody>
      </p:sp>
      <p:sp>
        <p:nvSpPr>
          <p:cNvPr id="3" name="Content Placeholder 2"/>
          <p:cNvSpPr>
            <a:spLocks noGrp="1"/>
          </p:cNvSpPr>
          <p:nvPr>
            <p:ph idx="1"/>
          </p:nvPr>
        </p:nvSpPr>
        <p:spPr/>
        <p:txBody>
          <a:bodyPr>
            <a:normAutofit fontScale="85000" lnSpcReduction="20000"/>
          </a:bodyPr>
          <a:lstStyle/>
          <a:p>
            <a:pPr marL="547688" lvl="0" indent="-547688">
              <a:buFont typeface="Arial" pitchFamily="34" charset="0"/>
              <a:buChar char="•"/>
            </a:pPr>
            <a:r>
              <a:rPr lang="en-US" sz="3300" dirty="0" smtClean="0"/>
              <a:t>History </a:t>
            </a:r>
            <a:r>
              <a:rPr lang="en-US" sz="3300" dirty="0"/>
              <a:t>of human drug </a:t>
            </a:r>
            <a:r>
              <a:rPr lang="en-US" sz="3300" dirty="0" smtClean="0"/>
              <a:t>consumption</a:t>
            </a:r>
            <a:endParaRPr lang="en-US" sz="3300" dirty="0"/>
          </a:p>
          <a:p>
            <a:pPr marL="547688" lvl="0" indent="-547688">
              <a:buFont typeface="Arial" pitchFamily="34" charset="0"/>
              <a:buChar char="•"/>
            </a:pPr>
            <a:r>
              <a:rPr lang="en-US" sz="3300" dirty="0" smtClean="0"/>
              <a:t>C</a:t>
            </a:r>
            <a:r>
              <a:rPr lang="en-US" sz="3300" dirty="0" smtClean="0"/>
              <a:t>ommonly </a:t>
            </a:r>
            <a:r>
              <a:rPr lang="en-US" sz="3300" dirty="0"/>
              <a:t>taken drugs and their </a:t>
            </a:r>
            <a:r>
              <a:rPr lang="en-US" sz="3300" dirty="0" smtClean="0"/>
              <a:t>effects</a:t>
            </a:r>
            <a:endParaRPr lang="en-US" sz="3300" dirty="0"/>
          </a:p>
          <a:p>
            <a:pPr marL="547688" lvl="0" indent="-547688">
              <a:buFont typeface="Arial" pitchFamily="34" charset="0"/>
              <a:buChar char="•"/>
            </a:pPr>
            <a:r>
              <a:rPr lang="en-US" sz="3300" dirty="0"/>
              <a:t>P</a:t>
            </a:r>
            <a:r>
              <a:rPr lang="en-US" sz="3300" dirty="0" smtClean="0"/>
              <a:t>urposes </a:t>
            </a:r>
            <a:r>
              <a:rPr lang="en-US" sz="3300" dirty="0"/>
              <a:t>for which drugs are consumed </a:t>
            </a:r>
          </a:p>
          <a:p>
            <a:pPr marL="947738" lvl="1" indent="-547688">
              <a:buFont typeface="Arial" pitchFamily="34" charset="0"/>
              <a:buChar char="•"/>
            </a:pPr>
            <a:r>
              <a:rPr lang="en-US" sz="2900" dirty="0"/>
              <a:t>drugs as a response to adolescent angst</a:t>
            </a:r>
          </a:p>
          <a:p>
            <a:pPr marL="947738" lvl="1" indent="-547688">
              <a:buFont typeface="Arial" pitchFamily="34" charset="0"/>
              <a:buChar char="•"/>
            </a:pPr>
            <a:r>
              <a:rPr lang="en-US" sz="2900" dirty="0"/>
              <a:t>alternatives to drug </a:t>
            </a:r>
            <a:r>
              <a:rPr lang="en-US" sz="2900" dirty="0" smtClean="0"/>
              <a:t>consumption</a:t>
            </a:r>
            <a:endParaRPr lang="en-US" sz="2900" dirty="0"/>
          </a:p>
          <a:p>
            <a:pPr marL="547688" lvl="0" indent="-547688">
              <a:buFont typeface="Arial" pitchFamily="34" charset="0"/>
              <a:buChar char="•"/>
            </a:pPr>
            <a:r>
              <a:rPr lang="en-US" sz="3300" dirty="0"/>
              <a:t>H</a:t>
            </a:r>
            <a:r>
              <a:rPr lang="en-US" sz="3300" dirty="0" smtClean="0"/>
              <a:t>azards </a:t>
            </a:r>
            <a:r>
              <a:rPr lang="en-US" sz="3300" dirty="0"/>
              <a:t>of any drug consumption and means of risk reduction, including</a:t>
            </a:r>
          </a:p>
          <a:p>
            <a:pPr marL="947738" lvl="1" indent="-547688">
              <a:buFont typeface="Arial" pitchFamily="34" charset="0"/>
              <a:buChar char="•"/>
            </a:pPr>
            <a:r>
              <a:rPr lang="en-US" sz="2900" dirty="0" smtClean="0"/>
              <a:t>self-assessment </a:t>
            </a:r>
            <a:r>
              <a:rPr lang="en-US" sz="2900" dirty="0"/>
              <a:t>of </a:t>
            </a:r>
            <a:r>
              <a:rPr lang="en-US" sz="2900" dirty="0" smtClean="0"/>
              <a:t>risk </a:t>
            </a:r>
            <a:endParaRPr lang="en-US" sz="2900" dirty="0"/>
          </a:p>
          <a:p>
            <a:pPr marL="947738" lvl="1" indent="-547688">
              <a:buFont typeface="Arial" pitchFamily="34" charset="0"/>
              <a:buChar char="•"/>
            </a:pPr>
            <a:r>
              <a:rPr lang="en-US" sz="2900" dirty="0"/>
              <a:t>personal rules related to drug taking </a:t>
            </a:r>
            <a:r>
              <a:rPr lang="en-US" sz="2900" dirty="0" smtClean="0"/>
              <a:t>behavior</a:t>
            </a:r>
            <a:endParaRPr lang="en-US" sz="2900" dirty="0"/>
          </a:p>
          <a:p>
            <a:pPr marL="547688" lvl="0" indent="-547688">
              <a:buFont typeface="Arial" pitchFamily="34" charset="0"/>
              <a:buChar char="•"/>
            </a:pPr>
            <a:r>
              <a:rPr lang="en-US" sz="3300" dirty="0"/>
              <a:t>D</a:t>
            </a:r>
            <a:r>
              <a:rPr lang="en-US" sz="3300" dirty="0" smtClean="0"/>
              <a:t>rug </a:t>
            </a:r>
            <a:r>
              <a:rPr lang="en-US" sz="3300" dirty="0"/>
              <a:t>dependence – its extent, nature, impact and </a:t>
            </a:r>
            <a:r>
              <a:rPr lang="en-US" sz="3300" dirty="0" smtClean="0"/>
              <a:t>treatment</a:t>
            </a:r>
            <a:endParaRPr lang="en-US" sz="3300" dirty="0"/>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rmAutofit/>
          </a:bodyPr>
          <a:lstStyle/>
          <a:p>
            <a:r>
              <a:rPr lang="en-US" dirty="0" smtClean="0"/>
              <a:t>Drug Education is </a:t>
            </a:r>
            <a:r>
              <a:rPr lang="en-US" dirty="0" smtClean="0"/>
              <a:t>NOT</a:t>
            </a:r>
            <a:endParaRPr lang="en-US" dirty="0"/>
          </a:p>
        </p:txBody>
      </p:sp>
      <p:sp>
        <p:nvSpPr>
          <p:cNvPr id="3" name="Content Placeholder 2"/>
          <p:cNvSpPr>
            <a:spLocks noGrp="1"/>
          </p:cNvSpPr>
          <p:nvPr>
            <p:ph idx="1"/>
          </p:nvPr>
        </p:nvSpPr>
        <p:spPr>
          <a:xfrm>
            <a:off x="457200" y="2590800"/>
            <a:ext cx="8229600" cy="3535363"/>
          </a:xfrm>
        </p:spPr>
        <p:txBody>
          <a:bodyPr/>
          <a:lstStyle/>
          <a:p>
            <a:pPr marL="463550" indent="-463550"/>
            <a:r>
              <a:rPr lang="en-US" dirty="0" smtClean="0"/>
              <a:t>Scare tactics</a:t>
            </a:r>
          </a:p>
          <a:p>
            <a:pPr marL="463550" indent="-463550"/>
            <a:r>
              <a:rPr lang="en-US" dirty="0" smtClean="0"/>
              <a:t>Preaching or moralizing</a:t>
            </a:r>
          </a:p>
          <a:p>
            <a:pPr marL="463550" indent="-463550"/>
            <a:r>
              <a:rPr lang="en-US" dirty="0" smtClean="0"/>
              <a:t>Prescribing any one choice regarding drug taking</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rmAutofit/>
          </a:bodyPr>
          <a:lstStyle/>
          <a:p>
            <a:r>
              <a:rPr lang="en-US" dirty="0" smtClean="0"/>
              <a:t>Criminal Negligence?</a:t>
            </a:r>
            <a:endParaRPr lang="en-US" dirty="0"/>
          </a:p>
        </p:txBody>
      </p:sp>
      <p:sp>
        <p:nvSpPr>
          <p:cNvPr id="3" name="Content Placeholder 2"/>
          <p:cNvSpPr>
            <a:spLocks noGrp="1"/>
          </p:cNvSpPr>
          <p:nvPr>
            <p:ph idx="1"/>
          </p:nvPr>
        </p:nvSpPr>
        <p:spPr>
          <a:xfrm>
            <a:off x="457200" y="1676400"/>
            <a:ext cx="8229600" cy="4449763"/>
          </a:xfrm>
        </p:spPr>
        <p:txBody>
          <a:bodyPr>
            <a:normAutofit lnSpcReduction="10000"/>
          </a:bodyPr>
          <a:lstStyle/>
          <a:p>
            <a:pPr marL="457200" indent="-457200"/>
            <a:r>
              <a:rPr lang="en-US" sz="2800" dirty="0" smtClean="0"/>
              <a:t>Failure </a:t>
            </a:r>
            <a:r>
              <a:rPr lang="en-US" sz="2800" dirty="0"/>
              <a:t>to prepare young people to make choices about </a:t>
            </a:r>
            <a:r>
              <a:rPr lang="en-US" sz="2800" dirty="0" smtClean="0"/>
              <a:t>drug use is irresponsible, while </a:t>
            </a:r>
            <a:r>
              <a:rPr lang="en-US" sz="2800" dirty="0"/>
              <a:t>simply telling them not </a:t>
            </a:r>
            <a:r>
              <a:rPr lang="en-US" sz="2800" dirty="0" smtClean="0"/>
              <a:t>to, </a:t>
            </a:r>
            <a:r>
              <a:rPr lang="en-US" sz="2800" dirty="0"/>
              <a:t>or trying to scare them away from doing </a:t>
            </a:r>
            <a:r>
              <a:rPr lang="en-US" sz="2800" dirty="0" smtClean="0"/>
              <a:t>so, </a:t>
            </a:r>
            <a:r>
              <a:rPr lang="en-US" sz="2800" dirty="0"/>
              <a:t>has never worked</a:t>
            </a:r>
            <a:r>
              <a:rPr lang="en-US" sz="2800" dirty="0" smtClean="0"/>
              <a:t>.</a:t>
            </a:r>
          </a:p>
          <a:p>
            <a:pPr marL="457200" indent="-457200"/>
            <a:r>
              <a:rPr lang="en-US" sz="2800" dirty="0" smtClean="0"/>
              <a:t>As stated in </a:t>
            </a:r>
            <a:r>
              <a:rPr lang="en-US" sz="2800" dirty="0"/>
              <a:t>T</a:t>
            </a:r>
            <a:r>
              <a:rPr lang="en-US" sz="2800" dirty="0" smtClean="0"/>
              <a:t>he Economist (2011), “Misdiagnosis is not, in itself, malpractice. Everyone, be they doctors or central bankers or politicians, makes mistakes. But when the misdiagnosis involves ignoring some symptoms and persisting in treatments that aren’t working, it is not so easily excused.”</a:t>
            </a:r>
            <a:endParaRPr lang="en-US" sz="2800" dirty="0"/>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chorCtr="0">
            <a:normAutofit/>
          </a:bodyPr>
          <a:lstStyle/>
          <a:p>
            <a:r>
              <a:rPr lang="en-US" dirty="0" smtClean="0"/>
              <a:t>Continuing the WOD</a:t>
            </a:r>
            <a:endParaRPr lang="en-US" dirty="0"/>
          </a:p>
        </p:txBody>
      </p:sp>
      <p:sp>
        <p:nvSpPr>
          <p:cNvPr id="3" name="Content Placeholder 2"/>
          <p:cNvSpPr>
            <a:spLocks noGrp="1"/>
          </p:cNvSpPr>
          <p:nvPr>
            <p:ph idx="1"/>
          </p:nvPr>
        </p:nvSpPr>
        <p:spPr>
          <a:xfrm>
            <a:off x="457200" y="1676400"/>
            <a:ext cx="8229600" cy="4449763"/>
          </a:xfrm>
        </p:spPr>
        <p:txBody>
          <a:bodyPr/>
          <a:lstStyle/>
          <a:p>
            <a:pPr marL="548640" indent="0">
              <a:buNone/>
            </a:pPr>
            <a:r>
              <a:rPr lang="en-US" sz="4800" b="1" dirty="0" smtClean="0"/>
              <a:t>“</a:t>
            </a:r>
            <a:r>
              <a:rPr lang="en-US" sz="4800" b="1" dirty="0"/>
              <a:t>insanity is doing the same thing over and over and expecting a different result”. </a:t>
            </a:r>
          </a:p>
          <a:p>
            <a:pPr>
              <a:buNone/>
            </a:pPr>
            <a:endParaRPr lang="en-US" dirty="0" smtClean="0"/>
          </a:p>
          <a:p>
            <a:pPr>
              <a:buNone/>
            </a:pPr>
            <a:r>
              <a:rPr lang="en-US" dirty="0" smtClean="0"/>
              <a:t>			- </a:t>
            </a:r>
            <a:r>
              <a:rPr lang="en-US" dirty="0" smtClean="0"/>
              <a:t>Albert </a:t>
            </a:r>
            <a:r>
              <a:rPr lang="en-US" dirty="0" smtClean="0"/>
              <a:t>Einstein </a:t>
            </a:r>
            <a:r>
              <a:rPr lang="en-US" sz="2000" dirty="0" smtClean="0"/>
              <a:t>(commonly attributed)</a:t>
            </a:r>
            <a:endParaRPr lang="en-US" sz="2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KU">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WKU">
      <a:majorFont>
        <a:latin typeface="Franklin Gothic Demi Con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WKU</Template>
  <TotalTime>221</TotalTime>
  <Words>850</Words>
  <Application>Microsoft Office PowerPoint</Application>
  <PresentationFormat>On-screen Show (4:3)</PresentationFormat>
  <Paragraphs>69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WKU</vt:lpstr>
      <vt:lpstr>Focusing on Abuse,  Not Use, In Drug Education </vt:lpstr>
      <vt:lpstr>Background </vt:lpstr>
      <vt:lpstr>Importance of Definitions </vt:lpstr>
      <vt:lpstr>Impact on Prevention</vt:lpstr>
      <vt:lpstr>Marsha Rosenbaum (1996)</vt:lpstr>
      <vt:lpstr>A Leading Example of Failure: DARE</vt:lpstr>
      <vt:lpstr> Improbable Classifications</vt:lpstr>
      <vt:lpstr>Harm Reduction</vt:lpstr>
      <vt:lpstr>Drug Education Goals</vt:lpstr>
      <vt:lpstr>Harm Reduction Education Topics</vt:lpstr>
      <vt:lpstr>Drug Education is NOT</vt:lpstr>
      <vt:lpstr>Criminal Negligence?</vt:lpstr>
      <vt:lpstr>Continuing the WOD</vt:lpstr>
    </vt:vector>
  </TitlesOfParts>
  <Company>Western Kentucky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Thomas Nicholson</dc:creator>
  <cp:lastModifiedBy>Thomas Nicholson</cp:lastModifiedBy>
  <cp:revision>24</cp:revision>
  <dcterms:created xsi:type="dcterms:W3CDTF">2011-09-30T20:48:47Z</dcterms:created>
  <dcterms:modified xsi:type="dcterms:W3CDTF">2011-10-14T21:09:50Z</dcterms:modified>
</cp:coreProperties>
</file>