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handoutMasterIdLst>
    <p:handoutMasterId r:id="rId23"/>
  </p:handoutMasterIdLst>
  <p:sldIdLst>
    <p:sldId id="256" r:id="rId2"/>
    <p:sldId id="258" r:id="rId3"/>
    <p:sldId id="267" r:id="rId4"/>
    <p:sldId id="259" r:id="rId5"/>
    <p:sldId id="268" r:id="rId6"/>
    <p:sldId id="261" r:id="rId7"/>
    <p:sldId id="273" r:id="rId8"/>
    <p:sldId id="264" r:id="rId9"/>
    <p:sldId id="270" r:id="rId10"/>
    <p:sldId id="271" r:id="rId11"/>
    <p:sldId id="265" r:id="rId12"/>
    <p:sldId id="269" r:id="rId13"/>
    <p:sldId id="272" r:id="rId14"/>
    <p:sldId id="266" r:id="rId15"/>
    <p:sldId id="274" r:id="rId16"/>
    <p:sldId id="262" r:id="rId17"/>
    <p:sldId id="276" r:id="rId18"/>
    <p:sldId id="263" r:id="rId19"/>
    <p:sldId id="275" r:id="rId20"/>
    <p:sldId id="260" r:id="rId21"/>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5114" autoAdjust="0"/>
    <p:restoredTop sz="86409" autoAdjust="0"/>
  </p:normalViewPr>
  <p:slideViewPr>
    <p:cSldViewPr>
      <p:cViewPr varScale="1">
        <p:scale>
          <a:sx n="60" d="100"/>
          <a:sy n="60" d="100"/>
        </p:scale>
        <p:origin x="-390" y="-96"/>
      </p:cViewPr>
      <p:guideLst>
        <p:guide orient="horz" pos="2160"/>
        <p:guide pos="2880"/>
      </p:guideLst>
    </p:cSldViewPr>
  </p:slideViewPr>
  <p:outlineViewPr>
    <p:cViewPr>
      <p:scale>
        <a:sx n="33" d="100"/>
        <a:sy n="33" d="100"/>
      </p:scale>
      <p:origin x="0" y="490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fscluster1.ad.wku.edu\personal\jhn43656\Aged%20Drug%20Abuse\2009-11-06%20TEDS%2050+%20illicit%20drug%20use.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autoTitleDeleted val="1"/>
    <c:plotArea>
      <c:layout/>
      <c:lineChart>
        <c:grouping val="standard"/>
        <c:ser>
          <c:idx val="0"/>
          <c:order val="0"/>
          <c:tx>
            <c:v>Total Admits</c:v>
          </c:tx>
          <c:marker>
            <c:symbol val="none"/>
          </c:marker>
          <c:cat>
            <c:numRef>
              <c:f>'50 +'!$B$4:$B$18</c:f>
              <c:numCache>
                <c:formatCode>General</c:formatCode>
                <c:ptCount val="15"/>
                <c:pt idx="0">
                  <c:v>1992</c:v>
                </c:pt>
                <c:pt idx="1">
                  <c:v>1993</c:v>
                </c:pt>
                <c:pt idx="2">
                  <c:v>1994</c:v>
                </c:pt>
                <c:pt idx="3">
                  <c:v>1995</c:v>
                </c:pt>
                <c:pt idx="4">
                  <c:v>1996</c:v>
                </c:pt>
                <c:pt idx="5">
                  <c:v>1997</c:v>
                </c:pt>
                <c:pt idx="6">
                  <c:v>1998</c:v>
                </c:pt>
                <c:pt idx="7">
                  <c:v>1999</c:v>
                </c:pt>
                <c:pt idx="8">
                  <c:v>2000</c:v>
                </c:pt>
                <c:pt idx="9">
                  <c:v>2001</c:v>
                </c:pt>
                <c:pt idx="10">
                  <c:v>2002</c:v>
                </c:pt>
                <c:pt idx="11">
                  <c:v>2003</c:v>
                </c:pt>
                <c:pt idx="12">
                  <c:v>2004</c:v>
                </c:pt>
                <c:pt idx="13">
                  <c:v>2005</c:v>
                </c:pt>
                <c:pt idx="14">
                  <c:v>2006</c:v>
                </c:pt>
              </c:numCache>
            </c:numRef>
          </c:cat>
          <c:val>
            <c:numRef>
              <c:f>'50 +'!$C$4:$C$18</c:f>
              <c:numCache>
                <c:formatCode>#,##0</c:formatCode>
                <c:ptCount val="15"/>
                <c:pt idx="0">
                  <c:v>102705</c:v>
                </c:pt>
                <c:pt idx="1">
                  <c:v>106430</c:v>
                </c:pt>
                <c:pt idx="2">
                  <c:v>107213</c:v>
                </c:pt>
                <c:pt idx="3">
                  <c:v>106145</c:v>
                </c:pt>
                <c:pt idx="4">
                  <c:v>107830</c:v>
                </c:pt>
                <c:pt idx="5">
                  <c:v>107667</c:v>
                </c:pt>
                <c:pt idx="6">
                  <c:v>117720</c:v>
                </c:pt>
                <c:pt idx="7">
                  <c:v>126532</c:v>
                </c:pt>
                <c:pt idx="8">
                  <c:v>135272</c:v>
                </c:pt>
                <c:pt idx="9">
                  <c:v>140509</c:v>
                </c:pt>
                <c:pt idx="10">
                  <c:v>159355</c:v>
                </c:pt>
                <c:pt idx="11">
                  <c:v>164990</c:v>
                </c:pt>
                <c:pt idx="12">
                  <c:v>168204</c:v>
                </c:pt>
                <c:pt idx="13">
                  <c:v>186420</c:v>
                </c:pt>
                <c:pt idx="14">
                  <c:v>202270</c:v>
                </c:pt>
              </c:numCache>
            </c:numRef>
          </c:val>
        </c:ser>
        <c:ser>
          <c:idx val="7"/>
          <c:order val="1"/>
          <c:tx>
            <c:v>Legal Drugs</c:v>
          </c:tx>
          <c:marker>
            <c:symbol val="none"/>
          </c:marker>
          <c:cat>
            <c:numRef>
              <c:f>'50 +'!$B$4:$B$18</c:f>
              <c:numCache>
                <c:formatCode>General</c:formatCode>
                <c:ptCount val="15"/>
                <c:pt idx="0">
                  <c:v>1992</c:v>
                </c:pt>
                <c:pt idx="1">
                  <c:v>1993</c:v>
                </c:pt>
                <c:pt idx="2">
                  <c:v>1994</c:v>
                </c:pt>
                <c:pt idx="3">
                  <c:v>1995</c:v>
                </c:pt>
                <c:pt idx="4">
                  <c:v>1996</c:v>
                </c:pt>
                <c:pt idx="5">
                  <c:v>1997</c:v>
                </c:pt>
                <c:pt idx="6">
                  <c:v>1998</c:v>
                </c:pt>
                <c:pt idx="7">
                  <c:v>1999</c:v>
                </c:pt>
                <c:pt idx="8">
                  <c:v>2000</c:v>
                </c:pt>
                <c:pt idx="9">
                  <c:v>2001</c:v>
                </c:pt>
                <c:pt idx="10">
                  <c:v>2002</c:v>
                </c:pt>
                <c:pt idx="11">
                  <c:v>2003</c:v>
                </c:pt>
                <c:pt idx="12">
                  <c:v>2004</c:v>
                </c:pt>
                <c:pt idx="13">
                  <c:v>2005</c:v>
                </c:pt>
                <c:pt idx="14">
                  <c:v>2006</c:v>
                </c:pt>
              </c:numCache>
            </c:numRef>
          </c:cat>
          <c:val>
            <c:numRef>
              <c:f>'50 +'!$Q$4:$Q$18</c:f>
              <c:numCache>
                <c:formatCode>#,##0</c:formatCode>
                <c:ptCount val="15"/>
                <c:pt idx="0">
                  <c:v>80425</c:v>
                </c:pt>
                <c:pt idx="1">
                  <c:v>79059</c:v>
                </c:pt>
                <c:pt idx="2">
                  <c:v>73795</c:v>
                </c:pt>
                <c:pt idx="3">
                  <c:v>70250</c:v>
                </c:pt>
                <c:pt idx="4">
                  <c:v>69712</c:v>
                </c:pt>
                <c:pt idx="5">
                  <c:v>65641</c:v>
                </c:pt>
                <c:pt idx="6">
                  <c:v>69169</c:v>
                </c:pt>
                <c:pt idx="7">
                  <c:v>70002</c:v>
                </c:pt>
                <c:pt idx="8">
                  <c:v>70184</c:v>
                </c:pt>
                <c:pt idx="9">
                  <c:v>69201</c:v>
                </c:pt>
                <c:pt idx="10">
                  <c:v>72806</c:v>
                </c:pt>
                <c:pt idx="11">
                  <c:v>71818</c:v>
                </c:pt>
                <c:pt idx="12">
                  <c:v>69701</c:v>
                </c:pt>
                <c:pt idx="13">
                  <c:v>71698</c:v>
                </c:pt>
                <c:pt idx="14">
                  <c:v>71623</c:v>
                </c:pt>
              </c:numCache>
            </c:numRef>
          </c:val>
        </c:ser>
        <c:ser>
          <c:idx val="1"/>
          <c:order val="2"/>
          <c:tx>
            <c:v>Illegal Drugs</c:v>
          </c:tx>
          <c:marker>
            <c:symbol val="none"/>
          </c:marker>
          <c:cat>
            <c:numRef>
              <c:f>'50 +'!$B$4:$B$18</c:f>
              <c:numCache>
                <c:formatCode>General</c:formatCode>
                <c:ptCount val="15"/>
                <c:pt idx="0">
                  <c:v>1992</c:v>
                </c:pt>
                <c:pt idx="1">
                  <c:v>1993</c:v>
                </c:pt>
                <c:pt idx="2">
                  <c:v>1994</c:v>
                </c:pt>
                <c:pt idx="3">
                  <c:v>1995</c:v>
                </c:pt>
                <c:pt idx="4">
                  <c:v>1996</c:v>
                </c:pt>
                <c:pt idx="5">
                  <c:v>1997</c:v>
                </c:pt>
                <c:pt idx="6">
                  <c:v>1998</c:v>
                </c:pt>
                <c:pt idx="7">
                  <c:v>1999</c:v>
                </c:pt>
                <c:pt idx="8">
                  <c:v>2000</c:v>
                </c:pt>
                <c:pt idx="9">
                  <c:v>2001</c:v>
                </c:pt>
                <c:pt idx="10">
                  <c:v>2002</c:v>
                </c:pt>
                <c:pt idx="11">
                  <c:v>2003</c:v>
                </c:pt>
                <c:pt idx="12">
                  <c:v>2004</c:v>
                </c:pt>
                <c:pt idx="13">
                  <c:v>2005</c:v>
                </c:pt>
                <c:pt idx="14">
                  <c:v>2006</c:v>
                </c:pt>
              </c:numCache>
            </c:numRef>
          </c:cat>
          <c:val>
            <c:numRef>
              <c:f>'50 +'!$D$4:$D$18</c:f>
              <c:numCache>
                <c:formatCode>#,##0</c:formatCode>
                <c:ptCount val="15"/>
                <c:pt idx="0">
                  <c:v>22280</c:v>
                </c:pt>
                <c:pt idx="1">
                  <c:v>27371</c:v>
                </c:pt>
                <c:pt idx="2">
                  <c:v>33418</c:v>
                </c:pt>
                <c:pt idx="3">
                  <c:v>35895</c:v>
                </c:pt>
                <c:pt idx="4">
                  <c:v>38118</c:v>
                </c:pt>
                <c:pt idx="5">
                  <c:v>42026</c:v>
                </c:pt>
                <c:pt idx="6">
                  <c:v>48551</c:v>
                </c:pt>
                <c:pt idx="7">
                  <c:v>56530</c:v>
                </c:pt>
                <c:pt idx="8">
                  <c:v>65088</c:v>
                </c:pt>
                <c:pt idx="9">
                  <c:v>71308</c:v>
                </c:pt>
                <c:pt idx="10">
                  <c:v>86549</c:v>
                </c:pt>
                <c:pt idx="11">
                  <c:v>93172</c:v>
                </c:pt>
                <c:pt idx="12">
                  <c:v>98503</c:v>
                </c:pt>
                <c:pt idx="13">
                  <c:v>114722</c:v>
                </c:pt>
                <c:pt idx="14">
                  <c:v>130647</c:v>
                </c:pt>
              </c:numCache>
            </c:numRef>
          </c:val>
        </c:ser>
        <c:marker val="1"/>
        <c:axId val="35627392"/>
        <c:axId val="35628928"/>
      </c:lineChart>
      <c:catAx>
        <c:axId val="35627392"/>
        <c:scaling>
          <c:orientation val="minMax"/>
        </c:scaling>
        <c:axPos val="b"/>
        <c:numFmt formatCode="General" sourceLinked="1"/>
        <c:tickLblPos val="nextTo"/>
        <c:crossAx val="35628928"/>
        <c:crosses val="autoZero"/>
        <c:auto val="1"/>
        <c:lblAlgn val="ctr"/>
        <c:lblOffset val="100"/>
      </c:catAx>
      <c:valAx>
        <c:axId val="35628928"/>
        <c:scaling>
          <c:orientation val="minMax"/>
        </c:scaling>
        <c:axPos val="l"/>
        <c:majorGridlines/>
        <c:title>
          <c:tx>
            <c:rich>
              <a:bodyPr rot="-5400000" vert="horz"/>
              <a:lstStyle/>
              <a:p>
                <a:pPr>
                  <a:defRPr/>
                </a:pPr>
                <a:r>
                  <a:rPr lang="en-US"/>
                  <a:t>Admitions</a:t>
                </a:r>
              </a:p>
            </c:rich>
          </c:tx>
        </c:title>
        <c:numFmt formatCode="#,##0" sourceLinked="1"/>
        <c:tickLblPos val="nextTo"/>
        <c:crossAx val="35627392"/>
        <c:crosses val="autoZero"/>
        <c:crossBetween val="between"/>
      </c:valAx>
    </c:plotArea>
    <c:legend>
      <c:legendPos val="r"/>
    </c:legend>
    <c:plotVisOnly val="1"/>
  </c:chart>
  <c:externalData r:id="rId2"/>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cs typeface="+mn-cs"/>
              </a:defRPr>
            </a:lvl1pPr>
          </a:lstStyle>
          <a:p>
            <a:pPr>
              <a:defRPr/>
            </a:pPr>
            <a:fld id="{DA9852A3-40D1-49B8-A3E3-A14C44C7FDCF}" type="datetimeFigureOut">
              <a:rPr lang="en-US"/>
              <a:pPr>
                <a:defRPr/>
              </a:pPr>
              <a:t>11/1/2010</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cs typeface="+mn-cs"/>
              </a:defRPr>
            </a:lvl1pPr>
          </a:lstStyle>
          <a:p>
            <a:pPr>
              <a:defRPr/>
            </a:pPr>
            <a:fld id="{77CA7AF7-81AD-4443-8622-E81BBBF5762F}"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534" tIns="46767" rIns="93534" bIns="46767" numCol="1" anchor="t" anchorCtr="0" compatLnSpc="1">
            <a:prstTxWarp prst="textNoShape">
              <a:avLst/>
            </a:prstTxWarp>
          </a:bodyPr>
          <a:lstStyle>
            <a:lvl1pPr eaLnBrk="0" hangingPunct="0">
              <a:defRPr sz="1200">
                <a:latin typeface="Arial" charset="0"/>
                <a:cs typeface="+mn-cs"/>
              </a:defRPr>
            </a:lvl1pPr>
          </a:lstStyle>
          <a:p>
            <a:pPr>
              <a:defRPr/>
            </a:pPr>
            <a:endParaRPr lang="en-US"/>
          </a:p>
        </p:txBody>
      </p:sp>
      <p:sp>
        <p:nvSpPr>
          <p:cNvPr id="31747"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3534" tIns="46767" rIns="93534" bIns="46767" numCol="1" anchor="t" anchorCtr="0" compatLnSpc="1">
            <a:prstTxWarp prst="textNoShape">
              <a:avLst/>
            </a:prstTxWarp>
          </a:bodyPr>
          <a:lstStyle>
            <a:lvl1pPr algn="r" eaLnBrk="0" hangingPunct="0">
              <a:defRPr sz="1200">
                <a:latin typeface="Arial" charset="0"/>
                <a:cs typeface="+mn-cs"/>
              </a:defRPr>
            </a:lvl1pPr>
          </a:lstStyle>
          <a:p>
            <a:pPr>
              <a:defRPr/>
            </a:pPr>
            <a:fld id="{3A764094-374B-4B4B-9496-DDABC92DA8C0}" type="datetimeFigureOut">
              <a:rPr lang="en-US"/>
              <a:pPr>
                <a:defRPr/>
              </a:pPr>
              <a:t>11/1/2010</a:t>
            </a:fld>
            <a:endParaRPr lang="en-US"/>
          </a:p>
        </p:txBody>
      </p:sp>
      <p:sp>
        <p:nvSpPr>
          <p:cNvPr id="13316" name="Rectangle 4"/>
          <p:cNvSpPr>
            <a:spLocks noGrp="1" noRo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31749"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3534" tIns="46767" rIns="93534" bIns="4676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1750"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3534" tIns="46767" rIns="93534" bIns="46767" numCol="1" anchor="b" anchorCtr="0" compatLnSpc="1">
            <a:prstTxWarp prst="textNoShape">
              <a:avLst/>
            </a:prstTxWarp>
          </a:bodyPr>
          <a:lstStyle>
            <a:lvl1pPr eaLnBrk="0" hangingPunct="0">
              <a:defRPr sz="1200">
                <a:latin typeface="Arial" charset="0"/>
                <a:cs typeface="+mn-cs"/>
              </a:defRPr>
            </a:lvl1pPr>
          </a:lstStyle>
          <a:p>
            <a:pPr>
              <a:defRPr/>
            </a:pPr>
            <a:endParaRPr lang="en-US"/>
          </a:p>
        </p:txBody>
      </p:sp>
      <p:sp>
        <p:nvSpPr>
          <p:cNvPr id="31751"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3534" tIns="46767" rIns="93534" bIns="46767" numCol="1" anchor="b" anchorCtr="0" compatLnSpc="1">
            <a:prstTxWarp prst="textNoShape">
              <a:avLst/>
            </a:prstTxWarp>
          </a:bodyPr>
          <a:lstStyle>
            <a:lvl1pPr algn="r" eaLnBrk="0" hangingPunct="0">
              <a:defRPr sz="1200">
                <a:latin typeface="Arial" charset="0"/>
                <a:cs typeface="+mn-cs"/>
              </a:defRPr>
            </a:lvl1pPr>
          </a:lstStyle>
          <a:p>
            <a:pPr>
              <a:defRPr/>
            </a:pPr>
            <a:fld id="{D3FFB723-0A8E-4449-B728-D5B73D56A147}"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rrowheads="1" noTextEdit="1"/>
          </p:cNvSpPr>
          <p:nvPr>
            <p:ph type="sldImg"/>
          </p:nvPr>
        </p:nvSpPr>
        <p:spPr>
          <a:ln/>
        </p:spPr>
      </p:sp>
      <p:sp>
        <p:nvSpPr>
          <p:cNvPr id="1638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Rot="1" noChangeArrowheads="1" noTextEdit="1"/>
          </p:cNvSpPr>
          <p:nvPr>
            <p:ph type="sldImg"/>
          </p:nvPr>
        </p:nvSpPr>
        <p:spPr>
          <a:ln/>
        </p:spPr>
      </p:sp>
      <p:sp>
        <p:nvSpPr>
          <p:cNvPr id="1843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rrowheads="1" noTextEdit="1"/>
          </p:cNvSpPr>
          <p:nvPr>
            <p:ph type="sldImg"/>
          </p:nvPr>
        </p:nvSpPr>
        <p:spPr>
          <a:ln/>
        </p:spPr>
      </p:sp>
      <p:sp>
        <p:nvSpPr>
          <p:cNvPr id="2048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rrowheads="1" noTextEdit="1"/>
          </p:cNvSpPr>
          <p:nvPr>
            <p:ph type="sldImg"/>
          </p:nvPr>
        </p:nvSpPr>
        <p:spPr>
          <a:ln/>
        </p:spPr>
      </p:sp>
      <p:sp>
        <p:nvSpPr>
          <p:cNvPr id="2253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rrowheads="1" noTextEdit="1"/>
          </p:cNvSpPr>
          <p:nvPr>
            <p:ph type="sldImg"/>
          </p:nvPr>
        </p:nvSpPr>
        <p:spPr>
          <a:ln/>
        </p:spPr>
      </p:sp>
      <p:sp>
        <p:nvSpPr>
          <p:cNvPr id="2457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rrowheads="1" noTextEdit="1"/>
          </p:cNvSpPr>
          <p:nvPr>
            <p:ph type="sldImg"/>
          </p:nvPr>
        </p:nvSpPr>
        <p:spPr>
          <a:ln/>
        </p:spPr>
      </p:sp>
      <p:sp>
        <p:nvSpPr>
          <p:cNvPr id="2662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rrowheads="1" noTextEdit="1"/>
          </p:cNvSpPr>
          <p:nvPr>
            <p:ph type="sldImg"/>
          </p:nvPr>
        </p:nvSpPr>
        <p:spPr>
          <a:ln/>
        </p:spPr>
      </p:sp>
      <p:sp>
        <p:nvSpPr>
          <p:cNvPr id="28674"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rrowheads="1" noTextEdit="1"/>
          </p:cNvSpPr>
          <p:nvPr>
            <p:ph type="sldImg"/>
          </p:nvPr>
        </p:nvSpPr>
        <p:spPr>
          <a:ln/>
        </p:spPr>
      </p:sp>
      <p:sp>
        <p:nvSpPr>
          <p:cNvPr id="32770"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rrowheads="1" noTextEdit="1"/>
          </p:cNvSpPr>
          <p:nvPr>
            <p:ph type="sldImg"/>
          </p:nvPr>
        </p:nvSpPr>
        <p:spPr>
          <a:ln/>
        </p:spPr>
      </p:sp>
      <p:sp>
        <p:nvSpPr>
          <p:cNvPr id="34818"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rrowheads="1" noTextEdit="1"/>
          </p:cNvSpPr>
          <p:nvPr>
            <p:ph type="sldImg"/>
          </p:nvPr>
        </p:nvSpPr>
        <p:spPr>
          <a:ln/>
        </p:spPr>
      </p:sp>
      <p:sp>
        <p:nvSpPr>
          <p:cNvPr id="3686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rrowheads="1" noTextEdit="1"/>
          </p:cNvSpPr>
          <p:nvPr>
            <p:ph type="sldImg"/>
          </p:nvPr>
        </p:nvSpPr>
        <p:spPr>
          <a:ln/>
        </p:spPr>
      </p:sp>
      <p:sp>
        <p:nvSpPr>
          <p:cNvPr id="38914"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Rot="1" noChangeArrowheads="1" noTextEdit="1"/>
          </p:cNvSpPr>
          <p:nvPr>
            <p:ph type="sldImg"/>
          </p:nvPr>
        </p:nvSpPr>
        <p:spPr>
          <a:ln/>
        </p:spPr>
      </p:sp>
      <p:sp>
        <p:nvSpPr>
          <p:cNvPr id="4096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Rot="1" noChangeArrowheads="1" noTextEdit="1"/>
          </p:cNvSpPr>
          <p:nvPr>
            <p:ph type="sldImg"/>
          </p:nvPr>
        </p:nvSpPr>
        <p:spPr>
          <a:ln/>
        </p:spPr>
      </p:sp>
      <p:sp>
        <p:nvSpPr>
          <p:cNvPr id="4301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Rot="1" noChangeArrowheads="1" noTextEdit="1"/>
          </p:cNvSpPr>
          <p:nvPr>
            <p:ph type="sldImg"/>
          </p:nvPr>
        </p:nvSpPr>
        <p:spPr>
          <a:ln/>
        </p:spPr>
      </p:sp>
      <p:sp>
        <p:nvSpPr>
          <p:cNvPr id="4505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rrowheads="1" noTextEdit="1"/>
          </p:cNvSpPr>
          <p:nvPr>
            <p:ph type="sldImg"/>
          </p:nvPr>
        </p:nvSpPr>
        <p:spPr>
          <a:ln/>
        </p:spPr>
      </p:sp>
      <p:sp>
        <p:nvSpPr>
          <p:cNvPr id="4710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rrowheads="1" noTextEdit="1"/>
          </p:cNvSpPr>
          <p:nvPr>
            <p:ph type="sldImg"/>
          </p:nvPr>
        </p:nvSpPr>
        <p:spPr>
          <a:ln/>
        </p:spPr>
      </p:sp>
      <p:sp>
        <p:nvSpPr>
          <p:cNvPr id="4915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p:nvSpPr>
        <p:spPr>
          <a:xfrm>
            <a:off x="304800" y="1905000"/>
            <a:ext cx="8610600" cy="1828800"/>
          </a:xfrm>
          <a:prstGeom prst="roundRect">
            <a:avLst/>
          </a:prstGeom>
          <a:solidFill>
            <a:srgbClr val="CE171E"/>
          </a:solidFill>
          <a:ln>
            <a:solidFill>
              <a:srgbClr val="A9A9A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ctrTitle"/>
          </p:nvPr>
        </p:nvSpPr>
        <p:spPr>
          <a:xfrm>
            <a:off x="685800" y="1905000"/>
            <a:ext cx="7772400" cy="1828799"/>
          </a:xfrm>
          <a:solidFill>
            <a:srgbClr val="CE171E"/>
          </a:solidFill>
          <a:ln w="25400" cap="rnd">
            <a:noFill/>
          </a:ln>
        </p:spPr>
        <p:txBody>
          <a:bodyPr/>
          <a:lstStyle>
            <a:lvl1pPr>
              <a:defRPr>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Date Placeholder 3"/>
          <p:cNvSpPr>
            <a:spLocks noGrp="1"/>
          </p:cNvSpPr>
          <p:nvPr>
            <p:ph type="dt" sz="half" idx="10"/>
          </p:nvPr>
        </p:nvSpPr>
        <p:spPr/>
        <p:txBody>
          <a:bodyPr/>
          <a:lstStyle>
            <a:lvl1pPr>
              <a:defRPr>
                <a:solidFill>
                  <a:srgbClr val="CE171E"/>
                </a:solidFill>
              </a:defRPr>
            </a:lvl1pPr>
          </a:lstStyle>
          <a:p>
            <a:pPr>
              <a:defRPr/>
            </a:pPr>
            <a:fld id="{A5658F4B-15DF-43FA-B863-6DA997977DBF}" type="datetimeFigureOut">
              <a:rPr lang="en-US"/>
              <a:pPr>
                <a:defRPr/>
              </a:pPr>
              <a:t>11/1/2010</a:t>
            </a:fld>
            <a:endParaRPr lang="en-US" dirty="0"/>
          </a:p>
        </p:txBody>
      </p:sp>
      <p:sp>
        <p:nvSpPr>
          <p:cNvPr id="6" name="Footer Placeholder 4"/>
          <p:cNvSpPr>
            <a:spLocks noGrp="1"/>
          </p:cNvSpPr>
          <p:nvPr>
            <p:ph type="ftr" sz="quarter" idx="11"/>
          </p:nvPr>
        </p:nvSpPr>
        <p:spPr>
          <a:xfrm>
            <a:off x="5334000" y="6324600"/>
            <a:ext cx="762000"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5A0563-6C94-4134-9D3D-4B981D6C48F7}"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rgbClr val="CE171E"/>
                </a:solidFill>
              </a:defRPr>
            </a:lvl1pPr>
          </a:lstStyle>
          <a:p>
            <a:pPr>
              <a:defRPr/>
            </a:pPr>
            <a:fld id="{D4211ACA-DE4E-4DC8-A0FC-292FF89C57BF}" type="datetimeFigureOut">
              <a:rPr lang="en-US"/>
              <a:pPr>
                <a:defRPr/>
              </a:pPr>
              <a:t>11/1/2010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06E4EF-E946-44DD-9B4F-E00D7525A0F7}"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85AD6F9-83DD-412F-AA88-54D61E802F73}" type="datetimeFigureOut">
              <a:rPr lang="en-US"/>
              <a:pPr>
                <a:defRPr/>
              </a:pPr>
              <a:t>11/1/2010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B209B2B-EBF3-4694-9F8F-6CCC80DF4E29}"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solidFill>
                  <a:srgbClr val="CE171E"/>
                </a:solidFill>
              </a:defRPr>
            </a:lvl1pPr>
          </a:lstStyle>
          <a:p>
            <a:pPr>
              <a:defRPr/>
            </a:pPr>
            <a:fld id="{A1B0E3E1-1D3D-49E3-8BE8-458E92B8D71A}" type="datetimeFigureOut">
              <a:rPr lang="en-US"/>
              <a:pPr>
                <a:defRPr/>
              </a:pPr>
              <a:t>11/1/2010</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0FB4E94-7CB2-4D9C-B88A-31BA87537FB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solidFill>
                  <a:srgbClr val="CE171E"/>
                </a:solidFill>
              </a:defRPr>
            </a:lvl1pPr>
          </a:lstStyle>
          <a:p>
            <a:pPr>
              <a:defRPr/>
            </a:pPr>
            <a:fld id="{6D65973E-037A-409E-A7E6-C3F73CC2A843}" type="datetimeFigureOut">
              <a:rPr lang="en-US"/>
              <a:pPr>
                <a:defRPr/>
              </a:pPr>
              <a:t>11/1/2010</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fld id="{8C9F7D06-E510-4CE6-97AD-2CE86D3CB802}"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rgbClr val="CE171E"/>
                </a:solidFill>
              </a:defRPr>
            </a:lvl1pPr>
          </a:lstStyle>
          <a:p>
            <a:pPr>
              <a:defRPr/>
            </a:pPr>
            <a:fld id="{9E878F44-CC20-42A8-A4FE-B1A9FFFA68AC}" type="datetimeFigureOut">
              <a:rPr lang="en-US"/>
              <a:pPr>
                <a:defRPr/>
              </a:pPr>
              <a:t>11/1/2010</a:t>
            </a:fld>
            <a:endParaRPr lang="en-US" dirty="0"/>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AAA5ACF6-14F9-4FD3-9290-AB72EE0BDDC9}"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rgbClr val="CE171E"/>
                </a:solidFill>
              </a:defRPr>
            </a:lvl1pPr>
          </a:lstStyle>
          <a:p>
            <a:pPr>
              <a:defRPr/>
            </a:pPr>
            <a:fld id="{6764C0AE-28AE-4D6E-8A34-FE70C65AF265}" type="datetimeFigureOut">
              <a:rPr lang="en-US"/>
              <a:pPr>
                <a:defRPr/>
              </a:pPr>
              <a:t>11/1/2010</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DFDA938-FAB2-46AA-A829-7DF7E9F51A00}"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CE171E"/>
                </a:solidFill>
              </a:defRPr>
            </a:lvl1pPr>
          </a:lstStyle>
          <a:p>
            <a:pPr>
              <a:defRPr/>
            </a:pPr>
            <a:fld id="{DA50C7AA-4AEE-431C-AD3E-8819CE8EC37C}" type="datetimeFigureOut">
              <a:rPr lang="en-US"/>
              <a:pPr>
                <a:defRPr/>
              </a:pPr>
              <a:t>11/1/2010</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87F033AB-0B97-459E-B7A2-0CB23E28BD78}"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CE171E"/>
                </a:solidFill>
              </a:defRPr>
            </a:lvl1pPr>
          </a:lstStyle>
          <a:p>
            <a:pPr>
              <a:defRPr/>
            </a:pPr>
            <a:fld id="{C627F5CE-2FFF-43FF-BB15-BD42B196C348}" type="datetimeFigureOut">
              <a:rPr lang="en-US"/>
              <a:pPr>
                <a:defRPr/>
              </a:pPr>
              <a:t>11/1/2010</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1E1F86E0-04ED-417F-A3A3-BECF9C2CF877}"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rgbClr val="CE171E"/>
                </a:solidFill>
              </a:defRPr>
            </a:lvl1pPr>
          </a:lstStyle>
          <a:p>
            <a:pPr>
              <a:defRPr/>
            </a:pPr>
            <a:fld id="{FAD77BE1-DCC9-48A1-B96C-C780EB20E409}" type="datetimeFigureOut">
              <a:rPr lang="en-US"/>
              <a:pPr>
                <a:defRPr/>
              </a:pPr>
              <a:t>11/1/2010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38C8EA8-618A-4B2A-9184-4EE6BECAE60A}"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rgbClr val="CE171E"/>
                </a:solidFill>
              </a:defRPr>
            </a:lvl1pPr>
          </a:lstStyle>
          <a:p>
            <a:pPr>
              <a:defRPr/>
            </a:pPr>
            <a:fld id="{63B70DFD-BB96-4BC1-B86E-F5C93FD25F69}" type="datetimeFigureOut">
              <a:rPr lang="en-US"/>
              <a:pPr>
                <a:defRPr/>
              </a:pPr>
              <a:t>11/1/2010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FDB79F0-114C-487F-B14D-CB2A6453FD4A}"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solidFill>
            <a:srgbClr val="CE171E"/>
          </a:solidFill>
          <a:ln w="25400" cap="rnd">
            <a:solidFill>
              <a:srgbClr val="A9A9AB"/>
            </a:solid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85482D9-AEAA-428A-AF5B-40AF0AA1525A}" type="datetimeFigureOut">
              <a:rPr lang="en-US"/>
              <a:pPr>
                <a:defRPr/>
              </a:pPr>
              <a:t>11/1/2010</a:t>
            </a:fld>
            <a:endParaRPr lang="en-US" dirty="0"/>
          </a:p>
        </p:txBody>
      </p:sp>
      <p:sp>
        <p:nvSpPr>
          <p:cNvPr id="5" name="Footer Placeholder 4"/>
          <p:cNvSpPr>
            <a:spLocks noGrp="1"/>
          </p:cNvSpPr>
          <p:nvPr>
            <p:ph type="ftr" sz="quarter" idx="3"/>
          </p:nvPr>
        </p:nvSpPr>
        <p:spPr>
          <a:xfrm>
            <a:off x="5486400" y="6356350"/>
            <a:ext cx="533400" cy="365125"/>
          </a:xfrm>
          <a:prstGeom prst="rect">
            <a:avLst/>
          </a:prstGeom>
        </p:spPr>
        <p:txBody>
          <a:bodyPr vert="horz" lIns="91440" tIns="45720" rIns="91440" bIns="45720" rtlCol="0" anchor="ctr"/>
          <a:lstStyle>
            <a:lvl1pPr algn="l" fontAlgn="auto">
              <a:spcBef>
                <a:spcPts val="0"/>
              </a:spcBef>
              <a:spcAft>
                <a:spcPts val="0"/>
              </a:spcAft>
              <a:defRPr sz="1200">
                <a:solidFill>
                  <a:srgbClr val="CE171E"/>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64FFA77-DE10-42AF-A0A9-47D0F7D26932}" type="slidenum">
              <a:rPr lang="en-US"/>
              <a:pPr>
                <a:defRPr/>
              </a:pPr>
              <a:t>‹#›</a:t>
            </a:fld>
            <a:endParaRPr lang="en-US" dirty="0"/>
          </a:p>
        </p:txBody>
      </p:sp>
      <p:pic>
        <p:nvPicPr>
          <p:cNvPr id="1031" name="Picture 6" descr="WKU_Cup_long_R.jpg"/>
          <p:cNvPicPr>
            <a:picLocks noChangeAspect="1"/>
          </p:cNvPicPr>
          <p:nvPr/>
        </p:nvPicPr>
        <p:blipFill>
          <a:blip r:embed="rId13"/>
          <a:srcRect/>
          <a:stretch>
            <a:fillRect/>
          </a:stretch>
        </p:blipFill>
        <p:spPr bwMode="auto">
          <a:xfrm>
            <a:off x="3886200" y="6400800"/>
            <a:ext cx="1143000" cy="361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6" r:id="rId1"/>
    <p:sldLayoutId id="2147483697" r:id="rId2"/>
    <p:sldLayoutId id="2147483695"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ctr" rtl="0" eaLnBrk="0" fontAlgn="base" hangingPunct="0">
        <a:spcBef>
          <a:spcPct val="0"/>
        </a:spcBef>
        <a:spcAft>
          <a:spcPct val="0"/>
        </a:spcAft>
        <a:defRPr lang="en-US" sz="4400" kern="1200" dirty="0">
          <a:solidFill>
            <a:schemeClr val="bg1"/>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chemeClr val="bg1"/>
          </a:solidFill>
          <a:latin typeface="Times New Roman" pitchFamily="18" charset="0"/>
          <a:cs typeface="Times New Roman" pitchFamily="18" charset="0"/>
        </a:defRPr>
      </a:lvl2pPr>
      <a:lvl3pPr algn="ctr" rtl="0" eaLnBrk="0" fontAlgn="base" hangingPunct="0">
        <a:spcBef>
          <a:spcPct val="0"/>
        </a:spcBef>
        <a:spcAft>
          <a:spcPct val="0"/>
        </a:spcAft>
        <a:defRPr sz="4400">
          <a:solidFill>
            <a:schemeClr val="bg1"/>
          </a:solidFill>
          <a:latin typeface="Times New Roman" pitchFamily="18" charset="0"/>
          <a:cs typeface="Times New Roman" pitchFamily="18" charset="0"/>
        </a:defRPr>
      </a:lvl3pPr>
      <a:lvl4pPr algn="ctr" rtl="0" eaLnBrk="0" fontAlgn="base" hangingPunct="0">
        <a:spcBef>
          <a:spcPct val="0"/>
        </a:spcBef>
        <a:spcAft>
          <a:spcPct val="0"/>
        </a:spcAft>
        <a:defRPr sz="4400">
          <a:solidFill>
            <a:schemeClr val="bg1"/>
          </a:solidFill>
          <a:latin typeface="Times New Roman" pitchFamily="18" charset="0"/>
          <a:cs typeface="Times New Roman" pitchFamily="18" charset="0"/>
        </a:defRPr>
      </a:lvl4pPr>
      <a:lvl5pPr algn="ctr" rtl="0" eaLnBrk="0" fontAlgn="base" hangingPunct="0">
        <a:spcBef>
          <a:spcPct val="0"/>
        </a:spcBef>
        <a:spcAft>
          <a:spcPct val="0"/>
        </a:spcAft>
        <a:defRPr sz="4400">
          <a:solidFill>
            <a:schemeClr val="bg1"/>
          </a:solidFill>
          <a:latin typeface="Times New Roman" pitchFamily="18" charset="0"/>
          <a:cs typeface="Times New Roman" pitchFamily="18" charset="0"/>
        </a:defRPr>
      </a:lvl5pPr>
      <a:lvl6pPr marL="457200" algn="ctr" rtl="0" fontAlgn="base">
        <a:spcBef>
          <a:spcPct val="0"/>
        </a:spcBef>
        <a:spcAft>
          <a:spcPct val="0"/>
        </a:spcAft>
        <a:defRPr sz="4400">
          <a:solidFill>
            <a:schemeClr val="bg1"/>
          </a:solidFill>
          <a:latin typeface="Times New Roman" pitchFamily="18" charset="0"/>
          <a:cs typeface="Times New Roman" pitchFamily="18" charset="0"/>
        </a:defRPr>
      </a:lvl6pPr>
      <a:lvl7pPr marL="914400" algn="ctr" rtl="0" fontAlgn="base">
        <a:spcBef>
          <a:spcPct val="0"/>
        </a:spcBef>
        <a:spcAft>
          <a:spcPct val="0"/>
        </a:spcAft>
        <a:defRPr sz="4400">
          <a:solidFill>
            <a:schemeClr val="bg1"/>
          </a:solidFill>
          <a:latin typeface="Times New Roman" pitchFamily="18" charset="0"/>
          <a:cs typeface="Times New Roman" pitchFamily="18" charset="0"/>
        </a:defRPr>
      </a:lvl7pPr>
      <a:lvl8pPr marL="1371600" algn="ctr" rtl="0" fontAlgn="base">
        <a:spcBef>
          <a:spcPct val="0"/>
        </a:spcBef>
        <a:spcAft>
          <a:spcPct val="0"/>
        </a:spcAft>
        <a:defRPr sz="4400">
          <a:solidFill>
            <a:schemeClr val="bg1"/>
          </a:solidFill>
          <a:latin typeface="Times New Roman" pitchFamily="18" charset="0"/>
          <a:cs typeface="Times New Roman" pitchFamily="18" charset="0"/>
        </a:defRPr>
      </a:lvl8pPr>
      <a:lvl9pPr marL="1828800" algn="ctr" rtl="0" fontAlgn="base">
        <a:spcBef>
          <a:spcPct val="0"/>
        </a:spcBef>
        <a:spcAft>
          <a:spcPct val="0"/>
        </a:spcAft>
        <a:defRPr sz="4400">
          <a:solidFill>
            <a:schemeClr val="bg1"/>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p:nvPr>
        </p:nvSpPr>
        <p:spPr>
          <a:xfrm>
            <a:off x="685800" y="2130425"/>
            <a:ext cx="7772400" cy="1470025"/>
          </a:xfrm>
        </p:spPr>
        <p:txBody>
          <a:bodyPr/>
          <a:lstStyle/>
          <a:p>
            <a:pPr eaLnBrk="1" hangingPunct="1"/>
            <a:r>
              <a:rPr sz="4000" smtClean="0"/>
              <a:t>The Aging Baby Boom Generation:</a:t>
            </a:r>
            <a:br>
              <a:rPr sz="4000" smtClean="0"/>
            </a:br>
            <a:r>
              <a:rPr sz="4000" smtClean="0"/>
              <a:t>Implications for Harm Reduction and Drug Policy Reform </a:t>
            </a:r>
          </a:p>
        </p:txBody>
      </p:sp>
      <p:sp>
        <p:nvSpPr>
          <p:cNvPr id="15362" name="Subtitle 2"/>
          <p:cNvSpPr>
            <a:spLocks noGrp="1"/>
          </p:cNvSpPr>
          <p:nvPr>
            <p:ph type="subTitle" idx="1"/>
          </p:nvPr>
        </p:nvSpPr>
        <p:spPr/>
        <p:txBody>
          <a:bodyPr/>
          <a:lstStyle/>
          <a:p>
            <a:pPr eaLnBrk="1" hangingPunct="1"/>
            <a:r>
              <a:rPr lang="en-US" smtClean="0">
                <a:solidFill>
                  <a:schemeClr val="hlink"/>
                </a:solidFill>
              </a:rPr>
              <a:t>David F. Duncan, DrPH</a:t>
            </a:r>
            <a:r>
              <a:rPr lang="en-US" baseline="30000" smtClean="0">
                <a:solidFill>
                  <a:schemeClr val="hlink"/>
                </a:solidFill>
              </a:rPr>
              <a:t>1</a:t>
            </a:r>
          </a:p>
          <a:p>
            <a:pPr eaLnBrk="1" hangingPunct="1"/>
            <a:r>
              <a:rPr lang="en-US" smtClean="0">
                <a:solidFill>
                  <a:schemeClr val="hlink"/>
                </a:solidFill>
              </a:rPr>
              <a:t>Thomas Nicholson, PhD</a:t>
            </a:r>
            <a:r>
              <a:rPr lang="en-US" baseline="30000" smtClean="0">
                <a:solidFill>
                  <a:schemeClr val="hlink"/>
                </a:solidFill>
              </a:rPr>
              <a:t>2</a:t>
            </a:r>
          </a:p>
          <a:p>
            <a:pPr eaLnBrk="1" hangingPunct="1"/>
            <a:r>
              <a:rPr lang="en-US" smtClean="0">
                <a:solidFill>
                  <a:schemeClr val="hlink"/>
                </a:solidFill>
              </a:rPr>
              <a:t>John B. White, PhD</a:t>
            </a:r>
            <a:r>
              <a:rPr lang="en-US" baseline="30000" smtClean="0">
                <a:solidFill>
                  <a:schemeClr val="hlink"/>
                </a:solidFill>
              </a:rPr>
              <a:t>2</a:t>
            </a:r>
          </a:p>
        </p:txBody>
      </p:sp>
      <p:sp>
        <p:nvSpPr>
          <p:cNvPr id="15363" name="TextBox 3"/>
          <p:cNvSpPr txBox="1">
            <a:spLocks noChangeArrowheads="1"/>
          </p:cNvSpPr>
          <p:nvPr/>
        </p:nvSpPr>
        <p:spPr bwMode="auto">
          <a:xfrm>
            <a:off x="533400" y="5791200"/>
            <a:ext cx="7848600" cy="461963"/>
          </a:xfrm>
          <a:prstGeom prst="rect">
            <a:avLst/>
          </a:prstGeom>
          <a:noFill/>
          <a:ln w="9525">
            <a:noFill/>
            <a:miter lim="800000"/>
            <a:headEnd/>
            <a:tailEnd/>
          </a:ln>
        </p:spPr>
        <p:txBody>
          <a:bodyPr>
            <a:spAutoFit/>
          </a:bodyPr>
          <a:lstStyle/>
          <a:p>
            <a:r>
              <a:rPr lang="en-US" sz="1200" baseline="30000"/>
              <a:t>1</a:t>
            </a:r>
            <a:r>
              <a:rPr lang="en-US" sz="1200"/>
              <a:t> Duncan &amp; Associates, Bowling Green, Kentucky and Alpert Medical School, Brown University, Providence, Rhode Island</a:t>
            </a:r>
          </a:p>
          <a:p>
            <a:r>
              <a:rPr lang="en-US" sz="1200" baseline="30000"/>
              <a:t>2</a:t>
            </a:r>
            <a:r>
              <a:rPr lang="en-US" sz="1200"/>
              <a:t> Dept. of Public Health, Western Kentucky University, Bowling Green, Kentucky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pPr eaLnBrk="1" hangingPunct="1"/>
            <a:r>
              <a:rPr b="1" smtClean="0"/>
              <a:t>“Baby Boomers”</a:t>
            </a:r>
          </a:p>
        </p:txBody>
      </p:sp>
      <p:sp>
        <p:nvSpPr>
          <p:cNvPr id="17410" name="Content Placeholder 2"/>
          <p:cNvSpPr>
            <a:spLocks noGrp="1"/>
          </p:cNvSpPr>
          <p:nvPr>
            <p:ph type="body" idx="1"/>
          </p:nvPr>
        </p:nvSpPr>
        <p:spPr/>
        <p:txBody>
          <a:bodyPr/>
          <a:lstStyle/>
          <a:p>
            <a:pPr>
              <a:buFont typeface="Arial" charset="0"/>
              <a:buNone/>
            </a:pPr>
            <a:r>
              <a:rPr lang="en-US" sz="3600" smtClean="0"/>
              <a:t>"Boomers wrestled to free America from ... overt racial bigotry, disparaging stereotypes about women, environmental degradation, and a mass conformity that led us to the Vietnam War and demeaned anyone different." </a:t>
            </a:r>
            <a:r>
              <a:rPr lang="en-US" smtClean="0"/>
              <a:t>(Steinhorn, </a:t>
            </a:r>
            <a:r>
              <a:rPr lang="en-US" i="1" smtClean="0"/>
              <a:t>The Greater Generation</a:t>
            </a:r>
            <a:r>
              <a:rPr lang="en-US" smtClean="0"/>
              <a:t>, p. 46)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type="title" idx="4294967295"/>
          </p:nvPr>
        </p:nvSpPr>
        <p:spPr/>
        <p:txBody>
          <a:bodyPr/>
          <a:lstStyle/>
          <a:p>
            <a:r>
              <a:rPr smtClean="0"/>
              <a:t>“Baby Boomers”</a:t>
            </a:r>
          </a:p>
        </p:txBody>
      </p:sp>
      <p:sp>
        <p:nvSpPr>
          <p:cNvPr id="19458" name="Rectangle 3"/>
          <p:cNvSpPr>
            <a:spLocks noGrp="1"/>
          </p:cNvSpPr>
          <p:nvPr>
            <p:ph type="body" idx="4294967295"/>
          </p:nvPr>
        </p:nvSpPr>
        <p:spPr/>
        <p:txBody>
          <a:bodyPr/>
          <a:lstStyle/>
          <a:p>
            <a:pPr>
              <a:buFont typeface="Arial" charset="0"/>
              <a:buNone/>
            </a:pPr>
            <a:r>
              <a:rPr lang="en-US" smtClean="0"/>
              <a:t>Our fellow "baby boomers", as we all know, are noted for having engaged in more widespread illicit drug use (if we ignore the fact that alcohol was an illicit drug during Prohibition) than any other generation of Americans. </a:t>
            </a:r>
          </a:p>
          <a:p>
            <a:pPr>
              <a:buFont typeface="Arial" charset="0"/>
              <a:buNone/>
            </a:pPr>
            <a:r>
              <a:rPr lang="en-US" smtClean="0"/>
              <a:t>Of course, prior to the Twentieth Century the currently illicit drugs were all legal and opiates in particular were widely used. </a:t>
            </a:r>
          </a:p>
          <a:p>
            <a:pPr>
              <a:buFont typeface="Arial" charset="0"/>
              <a:buNone/>
            </a:pPr>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p:txBody>
          <a:bodyPr/>
          <a:lstStyle/>
          <a:p>
            <a:pPr eaLnBrk="1" hangingPunct="1"/>
            <a:r>
              <a:rPr b="1" smtClean="0"/>
              <a:t>“Baby Boomers”</a:t>
            </a:r>
          </a:p>
        </p:txBody>
      </p:sp>
      <p:sp>
        <p:nvSpPr>
          <p:cNvPr id="21506" name="Content Placeholder 2"/>
          <p:cNvSpPr>
            <a:spLocks noGrp="1"/>
          </p:cNvSpPr>
          <p:nvPr>
            <p:ph idx="1"/>
          </p:nvPr>
        </p:nvSpPr>
        <p:spPr/>
        <p:txBody>
          <a:bodyPr/>
          <a:lstStyle/>
          <a:p>
            <a:pPr eaLnBrk="1" hangingPunct="1">
              <a:buFont typeface="Arial" charset="0"/>
              <a:buNone/>
            </a:pPr>
            <a:r>
              <a:rPr lang="en-US" sz="4000" smtClean="0"/>
              <a:t>The "baby boom" remade the American social landscape in many ways, including recreational drug use, the emergence of harm reduction, and the prospects for ending the nation's failed experiment in drug prohibition.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p:cNvSpPr>
          <p:nvPr>
            <p:ph type="title" idx="4294967295"/>
          </p:nvPr>
        </p:nvSpPr>
        <p:spPr/>
        <p:txBody>
          <a:bodyPr/>
          <a:lstStyle/>
          <a:p>
            <a:r>
              <a:rPr smtClean="0"/>
              <a:t>“Baby Boomers and Drugs”</a:t>
            </a:r>
          </a:p>
        </p:txBody>
      </p:sp>
      <p:sp>
        <p:nvSpPr>
          <p:cNvPr id="23554" name="Rectangle 3"/>
          <p:cNvSpPr>
            <a:spLocks noGrp="1"/>
          </p:cNvSpPr>
          <p:nvPr>
            <p:ph type="body" idx="4294967295"/>
          </p:nvPr>
        </p:nvSpPr>
        <p:spPr/>
        <p:txBody>
          <a:bodyPr/>
          <a:lstStyle/>
          <a:p>
            <a:pPr>
              <a:lnSpc>
                <a:spcPct val="90000"/>
              </a:lnSpc>
              <a:buFont typeface="Arial" charset="0"/>
              <a:buNone/>
            </a:pPr>
            <a:r>
              <a:rPr lang="en-US" smtClean="0"/>
              <a:t>The previous generation "placed so many restrictions on so many things that Boomers could never be sure which restrictions made sense and which didn't, so when they decided to experiment with something verboten and the world didn't come crashing down -- smoking pot for example -- Boomers could not but question the legitimacy of all the other moral judgments proclaimed by their elders." (Steinhorn, 2006, p. 142)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pPr eaLnBrk="1" hangingPunct="1"/>
            <a:r>
              <a:rPr smtClean="0"/>
              <a:t>“Baby Boomers and Change”</a:t>
            </a:r>
          </a:p>
        </p:txBody>
      </p:sp>
      <p:sp>
        <p:nvSpPr>
          <p:cNvPr id="25602" name="Content Placeholder 3"/>
          <p:cNvSpPr>
            <a:spLocks noGrp="1"/>
          </p:cNvSpPr>
          <p:nvPr>
            <p:ph idx="1"/>
          </p:nvPr>
        </p:nvSpPr>
        <p:spPr/>
        <p:txBody>
          <a:bodyPr/>
          <a:lstStyle/>
          <a:p>
            <a:pPr marL="609600" indent="-609600">
              <a:buFont typeface="Arial" charset="0"/>
              <a:buNone/>
            </a:pPr>
            <a:r>
              <a:rPr lang="en-US" smtClean="0"/>
              <a:t>As we of the "baby boom" enter our "senior years" we are changing:</a:t>
            </a:r>
          </a:p>
          <a:p>
            <a:pPr marL="609600" indent="-609600">
              <a:buFont typeface="Arial" charset="0"/>
              <a:buAutoNum type="arabicPeriod"/>
            </a:pPr>
            <a:r>
              <a:rPr lang="en-US" smtClean="0"/>
              <a:t>The demographic profile of the nation,</a:t>
            </a:r>
          </a:p>
          <a:p>
            <a:pPr marL="609600" indent="-609600">
              <a:buFont typeface="Arial" charset="0"/>
              <a:buAutoNum type="arabicPeriod"/>
            </a:pPr>
            <a:r>
              <a:rPr lang="en-US" smtClean="0"/>
              <a:t>the social nature of old age, </a:t>
            </a:r>
          </a:p>
          <a:p>
            <a:pPr marL="609600" indent="-609600">
              <a:buFont typeface="Arial" charset="0"/>
              <a:buAutoNum type="arabicPeriod"/>
            </a:pPr>
            <a:r>
              <a:rPr lang="en-US" smtClean="0"/>
              <a:t>the realities of drug use and abuse among the aged, and </a:t>
            </a:r>
          </a:p>
          <a:p>
            <a:pPr marL="609600" indent="-609600">
              <a:buFont typeface="Arial" charset="0"/>
              <a:buAutoNum type="arabicPeriod"/>
            </a:pPr>
            <a:r>
              <a:rPr lang="en-US" smtClean="0"/>
              <a:t>the politics of drug policy reform.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r>
              <a:rPr smtClean="0"/>
              <a:t>Changing Demographic Profile</a:t>
            </a:r>
          </a:p>
        </p:txBody>
      </p:sp>
      <p:pic>
        <p:nvPicPr>
          <p:cNvPr id="27650" name="Picture 3" descr="boom1"/>
          <p:cNvPicPr>
            <a:picLocks noChangeAspect="1" noChangeArrowheads="1"/>
          </p:cNvPicPr>
          <p:nvPr/>
        </p:nvPicPr>
        <p:blipFill>
          <a:blip r:embed="rId3"/>
          <a:srcRect/>
          <a:stretch>
            <a:fillRect/>
          </a:stretch>
        </p:blipFill>
        <p:spPr bwMode="auto">
          <a:xfrm>
            <a:off x="228600" y="1447800"/>
            <a:ext cx="8610600" cy="4800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idx="4294967295"/>
          </p:nvPr>
        </p:nvSpPr>
        <p:spPr/>
        <p:txBody>
          <a:bodyPr/>
          <a:lstStyle/>
          <a:p>
            <a:r>
              <a:rPr smtClean="0"/>
              <a:t>“The Social Nature of Aging”</a:t>
            </a:r>
          </a:p>
        </p:txBody>
      </p:sp>
      <p:sp>
        <p:nvSpPr>
          <p:cNvPr id="29698" name="Rectangle 3"/>
          <p:cNvSpPr>
            <a:spLocks noGrp="1"/>
          </p:cNvSpPr>
          <p:nvPr>
            <p:ph type="body" idx="4294967295"/>
          </p:nvPr>
        </p:nvSpPr>
        <p:spPr/>
        <p:txBody>
          <a:bodyPr/>
          <a:lstStyle/>
          <a:p>
            <a:pPr>
              <a:lnSpc>
                <a:spcPct val="90000"/>
              </a:lnSpc>
              <a:buFont typeface="Arial" charset="0"/>
              <a:buNone/>
            </a:pPr>
            <a:r>
              <a:rPr lang="en-US" sz="2800" smtClean="0"/>
              <a:t>“Baby boomers” are changing the nature of old age:</a:t>
            </a:r>
          </a:p>
          <a:p>
            <a:pPr>
              <a:lnSpc>
                <a:spcPct val="90000"/>
              </a:lnSpc>
            </a:pPr>
            <a:r>
              <a:rPr lang="en-US" sz="2800" smtClean="0"/>
              <a:t>"Just as they have transformed every age they have crossed, the baby boom generation will change the basic concepts of health in old age."</a:t>
            </a:r>
          </a:p>
          <a:p>
            <a:pPr>
              <a:lnSpc>
                <a:spcPct val="90000"/>
              </a:lnSpc>
            </a:pPr>
            <a:r>
              <a:rPr lang="en-US" sz="2800" smtClean="0"/>
              <a:t>"Boomers may redefine old age and the concepts of productivity and independence by changing the basic conceptual framework." </a:t>
            </a:r>
          </a:p>
          <a:p>
            <a:pPr>
              <a:lnSpc>
                <a:spcPct val="90000"/>
              </a:lnSpc>
            </a:pPr>
            <a:r>
              <a:rPr lang="en-US" sz="2800" smtClean="0"/>
              <a:t>"They may become the healthiest, most productive, and most innovative group of older people that the world has ever seen." </a:t>
            </a:r>
          </a:p>
          <a:p>
            <a:pPr>
              <a:lnSpc>
                <a:spcPct val="90000"/>
              </a:lnSpc>
              <a:buFont typeface="Arial" charset="0"/>
              <a:buNone/>
            </a:pPr>
            <a:r>
              <a:rPr lang="en-US" sz="2800" smtClean="0"/>
              <a:t>				-- Blanchette and Valcour (1998)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idx="4294967295"/>
          </p:nvPr>
        </p:nvSpPr>
        <p:spPr/>
        <p:txBody>
          <a:bodyPr/>
          <a:lstStyle/>
          <a:p>
            <a:r>
              <a:rPr smtClean="0"/>
              <a:t>“The Social Nature of Aging”</a:t>
            </a:r>
          </a:p>
        </p:txBody>
      </p:sp>
      <p:sp>
        <p:nvSpPr>
          <p:cNvPr id="31746" name="Rectangle 3"/>
          <p:cNvSpPr>
            <a:spLocks noGrp="1"/>
          </p:cNvSpPr>
          <p:nvPr>
            <p:ph type="body" idx="4294967295"/>
          </p:nvPr>
        </p:nvSpPr>
        <p:spPr/>
        <p:txBody>
          <a:bodyPr/>
          <a:lstStyle/>
          <a:p>
            <a:pPr>
              <a:buFont typeface="Arial" charset="0"/>
              <a:buNone/>
            </a:pPr>
            <a:r>
              <a:rPr lang="en-US" smtClean="0"/>
              <a:t>An AARP (2000) study found that the traditional vision of retirement is changing. </a:t>
            </a:r>
          </a:p>
          <a:p>
            <a:pPr>
              <a:buFont typeface="Arial" charset="0"/>
              <a:buNone/>
            </a:pPr>
            <a:r>
              <a:rPr lang="en-US" smtClean="0"/>
              <a:t>The term “retirement” to Baby Boomers means old and past it; to stay out of that reference term is still to remain young.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idx="4294967295"/>
          </p:nvPr>
        </p:nvSpPr>
        <p:spPr/>
        <p:txBody>
          <a:bodyPr/>
          <a:lstStyle/>
          <a:p>
            <a:r>
              <a:rPr smtClean="0"/>
              <a:t>“The Social Nature of Aging”</a:t>
            </a:r>
          </a:p>
        </p:txBody>
      </p:sp>
      <p:sp>
        <p:nvSpPr>
          <p:cNvPr id="33794" name="Rectangle 3"/>
          <p:cNvSpPr>
            <a:spLocks noGrp="1"/>
          </p:cNvSpPr>
          <p:nvPr>
            <p:ph type="body" idx="4294967295"/>
          </p:nvPr>
        </p:nvSpPr>
        <p:spPr/>
        <p:txBody>
          <a:bodyPr/>
          <a:lstStyle/>
          <a:p>
            <a:pPr>
              <a:lnSpc>
                <a:spcPct val="90000"/>
              </a:lnSpc>
              <a:buFont typeface="Arial" charset="0"/>
              <a:buNone/>
            </a:pPr>
            <a:r>
              <a:rPr lang="en-US" sz="2800" smtClean="0"/>
              <a:t>The separation of working life from retirement was highlighted in the AARP study.</a:t>
            </a:r>
          </a:p>
          <a:p>
            <a:pPr>
              <a:lnSpc>
                <a:spcPct val="90000"/>
              </a:lnSpc>
            </a:pPr>
            <a:r>
              <a:rPr lang="en-US" sz="2400" smtClean="0"/>
              <a:t>79% of Baby Boomers plan to work at least part time during their retirement. </a:t>
            </a:r>
          </a:p>
          <a:p>
            <a:pPr>
              <a:lnSpc>
                <a:spcPct val="90000"/>
              </a:lnSpc>
            </a:pPr>
            <a:r>
              <a:rPr lang="en-US" sz="2400" smtClean="0"/>
              <a:t>22% will continue to work full-time, either in a new job or in a business they hope to establish after retiring. </a:t>
            </a:r>
          </a:p>
          <a:p>
            <a:pPr>
              <a:lnSpc>
                <a:spcPct val="90000"/>
              </a:lnSpc>
            </a:pPr>
            <a:r>
              <a:rPr lang="en-US" sz="2400" smtClean="0"/>
              <a:t>30%  will work part time mainly for the sake of interest and enjoyment; </a:t>
            </a:r>
          </a:p>
          <a:p>
            <a:pPr>
              <a:lnSpc>
                <a:spcPct val="90000"/>
              </a:lnSpc>
            </a:pPr>
            <a:r>
              <a:rPr lang="en-US" sz="2400" smtClean="0"/>
              <a:t>25 % will work part time mainly for income it provides</a:t>
            </a:r>
          </a:p>
          <a:p>
            <a:pPr>
              <a:lnSpc>
                <a:spcPct val="90000"/>
              </a:lnSpc>
            </a:pPr>
            <a:r>
              <a:rPr lang="en-US" sz="2400" smtClean="0"/>
              <a:t>Only 20% say they will not work at all.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p:nvPr>
        </p:nvSpPr>
        <p:spPr/>
        <p:txBody>
          <a:bodyPr/>
          <a:lstStyle/>
          <a:p>
            <a:r>
              <a:rPr smtClean="0"/>
              <a:t>Changing Drug Use</a:t>
            </a:r>
          </a:p>
        </p:txBody>
      </p:sp>
      <p:graphicFrame>
        <p:nvGraphicFramePr>
          <p:cNvPr id="4" name="Table 3"/>
          <p:cNvGraphicFramePr>
            <a:graphicFrameLocks noGrp="1"/>
          </p:cNvGraphicFramePr>
          <p:nvPr/>
        </p:nvGraphicFramePr>
        <p:xfrm>
          <a:off x="685800" y="1905000"/>
          <a:ext cx="7239000" cy="2133600"/>
        </p:xfrm>
        <a:graphic>
          <a:graphicData uri="http://schemas.openxmlformats.org/drawingml/2006/table">
            <a:tbl>
              <a:tblPr/>
              <a:tblGrid>
                <a:gridCol w="1778462"/>
                <a:gridCol w="903346"/>
                <a:gridCol w="903346"/>
                <a:gridCol w="943809"/>
                <a:gridCol w="903346"/>
                <a:gridCol w="903346"/>
                <a:gridCol w="903346"/>
              </a:tblGrid>
              <a:tr h="355600">
                <a:tc>
                  <a:txBody>
                    <a:bodyPr/>
                    <a:lstStyle/>
                    <a:p>
                      <a:endParaRPr lang="en-US" sz="1800" dirty="0">
                        <a:latin typeface="Calibri"/>
                        <a:ea typeface="Times New Roman"/>
                        <a:cs typeface="Times New Roman"/>
                      </a:endParaRP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gridSpan="2">
                  <a:txBody>
                    <a:bodyPr/>
                    <a:lstStyle/>
                    <a:p>
                      <a:pPr marL="0" marR="0" algn="ctr">
                        <a:spcBef>
                          <a:spcPts val="0"/>
                        </a:spcBef>
                        <a:spcAft>
                          <a:spcPts val="0"/>
                        </a:spcAft>
                      </a:pPr>
                      <a:r>
                        <a:rPr lang="en-US" sz="1800">
                          <a:latin typeface="Times New Roman"/>
                          <a:ea typeface="Calibri"/>
                          <a:cs typeface="Times New Roman"/>
                        </a:rPr>
                        <a:t>Marijuana</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gridSpan="2">
                  <a:txBody>
                    <a:bodyPr/>
                    <a:lstStyle/>
                    <a:p>
                      <a:pPr marL="0" marR="0" algn="ctr">
                        <a:spcBef>
                          <a:spcPts val="0"/>
                        </a:spcBef>
                        <a:spcAft>
                          <a:spcPts val="0"/>
                        </a:spcAft>
                      </a:pPr>
                      <a:r>
                        <a:rPr lang="en-US" sz="1800">
                          <a:latin typeface="Times New Roman"/>
                          <a:ea typeface="Calibri"/>
                          <a:cs typeface="Times New Roman"/>
                        </a:rPr>
                        <a:t>Cocaine</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gridSpan="2">
                  <a:txBody>
                    <a:bodyPr/>
                    <a:lstStyle/>
                    <a:p>
                      <a:pPr marL="0" marR="0" algn="ctr">
                        <a:spcBef>
                          <a:spcPts val="0"/>
                        </a:spcBef>
                        <a:spcAft>
                          <a:spcPts val="0"/>
                        </a:spcAft>
                      </a:pPr>
                      <a:r>
                        <a:rPr lang="en-US" sz="1800">
                          <a:latin typeface="Times New Roman"/>
                          <a:ea typeface="Calibri"/>
                          <a:cs typeface="Times New Roman"/>
                        </a:rPr>
                        <a:t>Hallucinogens</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r>
              <a:tr h="355600">
                <a:tc>
                  <a:txBody>
                    <a:bodyPr/>
                    <a:lstStyle/>
                    <a:p>
                      <a:pPr marL="0" marR="0">
                        <a:spcBef>
                          <a:spcPts val="0"/>
                        </a:spcBef>
                        <a:spcAft>
                          <a:spcPts val="0"/>
                        </a:spcAft>
                      </a:pPr>
                      <a:r>
                        <a:rPr lang="en-US" sz="1800" dirty="0">
                          <a:latin typeface="Times New Roman"/>
                          <a:ea typeface="Calibri"/>
                          <a:cs typeface="Times New Roman"/>
                        </a:rPr>
                        <a:t>Drug Last Used</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latin typeface="Times New Roman"/>
                          <a:ea typeface="Calibri"/>
                          <a:cs typeface="Times New Roman"/>
                        </a:rPr>
                        <a:t>1985</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latin typeface="Times New Roman"/>
                          <a:ea typeface="Calibri"/>
                          <a:cs typeface="Times New Roman"/>
                        </a:rPr>
                        <a:t>2006</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dirty="0">
                          <a:latin typeface="Times New Roman"/>
                          <a:ea typeface="Calibri"/>
                          <a:cs typeface="Times New Roman"/>
                        </a:rPr>
                        <a:t>1985</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latin typeface="Times New Roman"/>
                          <a:ea typeface="Calibri"/>
                          <a:cs typeface="Times New Roman"/>
                        </a:rPr>
                        <a:t>2006</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latin typeface="Times New Roman"/>
                          <a:ea typeface="Calibri"/>
                          <a:cs typeface="Times New Roman"/>
                        </a:rPr>
                        <a:t>1985</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800">
                          <a:latin typeface="Times New Roman"/>
                          <a:ea typeface="Calibri"/>
                          <a:cs typeface="Times New Roman"/>
                        </a:rPr>
                        <a:t>2006</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r>
              <a:tr h="355600">
                <a:tc>
                  <a:txBody>
                    <a:bodyPr/>
                    <a:lstStyle/>
                    <a:p>
                      <a:pPr marL="0" marR="0">
                        <a:spcBef>
                          <a:spcPts val="0"/>
                        </a:spcBef>
                        <a:spcAft>
                          <a:spcPts val="0"/>
                        </a:spcAft>
                      </a:pPr>
                      <a:r>
                        <a:rPr lang="en-US" sz="1800">
                          <a:latin typeface="Times New Roman"/>
                          <a:ea typeface="Calibri"/>
                          <a:cs typeface="Times New Roman"/>
                        </a:rPr>
                        <a:t>Past Month</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0.3</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1.6</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0.1</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0.3</a:t>
                      </a: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endParaRPr lang="en-US" sz="1800">
                        <a:latin typeface="Calibri"/>
                        <a:ea typeface="Times New Roman"/>
                        <a:cs typeface="Times New Roman"/>
                      </a:endParaRP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a:endParaRPr lang="en-US" sz="1800">
                        <a:latin typeface="Calibri"/>
                        <a:ea typeface="Times New Roman"/>
                        <a:cs typeface="Times New Roman"/>
                      </a:endParaRPr>
                    </a:p>
                  </a:txBody>
                  <a:tcPr marL="48449" marR="48449" marT="0" marB="0" anchor="b">
                    <a:lnL>
                      <a:noFill/>
                    </a:lnL>
                    <a:lnR>
                      <a:noFill/>
                    </a:lnR>
                    <a:lnT w="12700" cap="flat" cmpd="sng" algn="ctr">
                      <a:solidFill>
                        <a:srgbClr val="000000"/>
                      </a:solidFill>
                      <a:prstDash val="solid"/>
                      <a:round/>
                      <a:headEnd type="none" w="med" len="med"/>
                      <a:tailEnd type="none" w="med" len="med"/>
                    </a:lnT>
                    <a:lnB>
                      <a:noFill/>
                    </a:lnB>
                  </a:tcPr>
                </a:tc>
              </a:tr>
              <a:tr h="355600">
                <a:tc>
                  <a:txBody>
                    <a:bodyPr/>
                    <a:lstStyle/>
                    <a:p>
                      <a:pPr marL="0" marR="0">
                        <a:spcBef>
                          <a:spcPts val="0"/>
                        </a:spcBef>
                        <a:spcAft>
                          <a:spcPts val="0"/>
                        </a:spcAft>
                      </a:pPr>
                      <a:r>
                        <a:rPr lang="en-US" sz="1800">
                          <a:latin typeface="Times New Roman"/>
                          <a:ea typeface="Calibri"/>
                          <a:cs typeface="Times New Roman"/>
                        </a:rPr>
                        <a:t>&lt; 1 Year</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0.4</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1.0</a:t>
                      </a:r>
                    </a:p>
                  </a:txBody>
                  <a:tcPr marL="48449" marR="48449" marT="0" marB="0" anchor="b">
                    <a:lnL>
                      <a:noFill/>
                    </a:lnL>
                    <a:lnR>
                      <a:noFill/>
                    </a:lnR>
                    <a:lnT>
                      <a:noFill/>
                    </a:lnT>
                    <a:lnB>
                      <a:noFill/>
                    </a:lnB>
                  </a:tcPr>
                </a:tc>
                <a:tc>
                  <a:txBody>
                    <a:bodyPr/>
                    <a:lstStyle/>
                    <a:p>
                      <a:pPr algn="ctr"/>
                      <a:endParaRPr lang="en-US" sz="1800" dirty="0">
                        <a:latin typeface="Calibri"/>
                        <a:ea typeface="Times New Roman"/>
                        <a:cs typeface="Times New Roman"/>
                      </a:endParaRP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0.2</a:t>
                      </a:r>
                    </a:p>
                  </a:txBody>
                  <a:tcPr marL="48449" marR="48449" marT="0" marB="0" anchor="b">
                    <a:lnL>
                      <a:noFill/>
                    </a:lnL>
                    <a:lnR>
                      <a:noFill/>
                    </a:lnR>
                    <a:lnT>
                      <a:noFill/>
                    </a:lnT>
                    <a:lnB>
                      <a:noFill/>
                    </a:lnB>
                  </a:tcPr>
                </a:tc>
                <a:tc>
                  <a:txBody>
                    <a:bodyPr/>
                    <a:lstStyle/>
                    <a:p>
                      <a:pPr algn="ctr"/>
                      <a:endParaRPr lang="en-US" sz="1800" dirty="0">
                        <a:latin typeface="Calibri"/>
                        <a:ea typeface="Times New Roman"/>
                        <a:cs typeface="Times New Roman"/>
                      </a:endParaRP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0.1</a:t>
                      </a:r>
                    </a:p>
                  </a:txBody>
                  <a:tcPr marL="48449" marR="48449" marT="0" marB="0" anchor="b">
                    <a:lnL>
                      <a:noFill/>
                    </a:lnL>
                    <a:lnR>
                      <a:noFill/>
                    </a:lnR>
                    <a:lnT>
                      <a:noFill/>
                    </a:lnT>
                    <a:lnB>
                      <a:noFill/>
                    </a:lnB>
                  </a:tcPr>
                </a:tc>
              </a:tr>
              <a:tr h="355600">
                <a:tc>
                  <a:txBody>
                    <a:bodyPr/>
                    <a:lstStyle/>
                    <a:p>
                      <a:pPr marL="0" marR="0">
                        <a:spcBef>
                          <a:spcPts val="0"/>
                        </a:spcBef>
                        <a:spcAft>
                          <a:spcPts val="0"/>
                        </a:spcAft>
                      </a:pPr>
                      <a:r>
                        <a:rPr lang="en-US" sz="1800">
                          <a:latin typeface="Times New Roman"/>
                          <a:ea typeface="Calibri"/>
                          <a:cs typeface="Times New Roman"/>
                        </a:rPr>
                        <a:t>&gt; 1 Year</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4.8</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23.5</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1.6</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7.8</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0.5</a:t>
                      </a:r>
                    </a:p>
                  </a:txBody>
                  <a:tcPr marL="48449" marR="48449" marT="0" marB="0" anchor="b">
                    <a:lnL>
                      <a:noFill/>
                    </a:lnL>
                    <a:lnR>
                      <a:noFill/>
                    </a:lnR>
                    <a:lnT>
                      <a:noFill/>
                    </a:lnT>
                    <a:lnB>
                      <a:noFill/>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8.4</a:t>
                      </a:r>
                    </a:p>
                  </a:txBody>
                  <a:tcPr marL="48449" marR="48449" marT="0" marB="0" anchor="b">
                    <a:lnL>
                      <a:noFill/>
                    </a:lnL>
                    <a:lnR>
                      <a:noFill/>
                    </a:lnR>
                    <a:lnT>
                      <a:noFill/>
                    </a:lnT>
                    <a:lnB>
                      <a:noFill/>
                    </a:lnB>
                  </a:tcPr>
                </a:tc>
              </a:tr>
              <a:tr h="355600">
                <a:tc>
                  <a:txBody>
                    <a:bodyPr/>
                    <a:lstStyle/>
                    <a:p>
                      <a:pPr marL="0" marR="0">
                        <a:spcBef>
                          <a:spcPts val="0"/>
                        </a:spcBef>
                        <a:spcAft>
                          <a:spcPts val="0"/>
                        </a:spcAft>
                      </a:pPr>
                      <a:r>
                        <a:rPr lang="en-US" sz="1800">
                          <a:latin typeface="Times New Roman"/>
                          <a:ea typeface="Calibri"/>
                          <a:cs typeface="Times New Roman"/>
                        </a:rPr>
                        <a:t>Never used</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94.6</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73.8</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98.3</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274320" algn="dec"/>
                        </a:tabLst>
                      </a:pPr>
                      <a:r>
                        <a:rPr lang="en-US" sz="1800">
                          <a:latin typeface="Times New Roman"/>
                          <a:ea typeface="Calibri"/>
                          <a:cs typeface="Times New Roman"/>
                        </a:rPr>
                        <a:t>91.8</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99.5</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274320" algn="dec"/>
                        </a:tabLst>
                      </a:pPr>
                      <a:r>
                        <a:rPr lang="en-US" sz="1800" dirty="0">
                          <a:latin typeface="Times New Roman"/>
                          <a:ea typeface="Calibri"/>
                          <a:cs typeface="Times New Roman"/>
                        </a:rPr>
                        <a:t>91.5</a:t>
                      </a:r>
                    </a:p>
                  </a:txBody>
                  <a:tcPr marL="48449" marR="48449" marT="0" marB="0" anchor="b">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
        <p:nvSpPr>
          <p:cNvPr id="35885" name="TextBox 4"/>
          <p:cNvSpPr txBox="1">
            <a:spLocks noChangeArrowheads="1"/>
          </p:cNvSpPr>
          <p:nvPr/>
        </p:nvSpPr>
        <p:spPr bwMode="auto">
          <a:xfrm>
            <a:off x="685800" y="4191000"/>
            <a:ext cx="2408238" cy="369888"/>
          </a:xfrm>
          <a:prstGeom prst="rect">
            <a:avLst/>
          </a:prstGeom>
          <a:noFill/>
          <a:ln w="9525">
            <a:noFill/>
            <a:miter lim="800000"/>
            <a:headEnd/>
            <a:tailEnd/>
          </a:ln>
        </p:spPr>
        <p:txBody>
          <a:bodyPr wrap="none">
            <a:spAutoFit/>
          </a:bodyPr>
          <a:lstStyle/>
          <a:p>
            <a:r>
              <a:rPr lang="en-US"/>
              <a:t>NHSDA and NSDUH 65+</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r>
              <a:rPr smtClean="0"/>
              <a:t>Changing Treatment Admissions</a:t>
            </a:r>
          </a:p>
        </p:txBody>
      </p:sp>
      <p:graphicFrame>
        <p:nvGraphicFramePr>
          <p:cNvPr id="6" name="Chart 5"/>
          <p:cNvGraphicFramePr/>
          <p:nvPr/>
        </p:nvGraphicFramePr>
        <p:xfrm>
          <a:off x="990600" y="1600200"/>
          <a:ext cx="7162797" cy="3962400"/>
        </p:xfrm>
        <a:graphic>
          <a:graphicData uri="http://schemas.openxmlformats.org/drawingml/2006/chart">
            <c:chart xmlns:c="http://schemas.openxmlformats.org/drawingml/2006/chart" xmlns:r="http://schemas.openxmlformats.org/officeDocument/2006/relationships" r:id="rId3"/>
          </a:graphicData>
        </a:graphic>
      </p:graphicFrame>
      <p:sp>
        <p:nvSpPr>
          <p:cNvPr id="37891" name="TextBox 6"/>
          <p:cNvSpPr txBox="1">
            <a:spLocks noChangeArrowheads="1"/>
          </p:cNvSpPr>
          <p:nvPr/>
        </p:nvSpPr>
        <p:spPr bwMode="auto">
          <a:xfrm>
            <a:off x="1295400" y="5562600"/>
            <a:ext cx="1060450" cy="369888"/>
          </a:xfrm>
          <a:prstGeom prst="rect">
            <a:avLst/>
          </a:prstGeom>
          <a:noFill/>
          <a:ln w="9525">
            <a:noFill/>
            <a:miter lim="800000"/>
            <a:headEnd/>
            <a:tailEnd/>
          </a:ln>
        </p:spPr>
        <p:txBody>
          <a:bodyPr wrap="none">
            <a:spAutoFit/>
          </a:bodyPr>
          <a:lstStyle/>
          <a:p>
            <a:r>
              <a:rPr lang="en-US"/>
              <a:t>TEDS 50+</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p:cNvSpPr>
          <p:nvPr>
            <p:ph type="title" idx="4294967295"/>
          </p:nvPr>
        </p:nvSpPr>
        <p:spPr/>
        <p:txBody>
          <a:bodyPr/>
          <a:lstStyle/>
          <a:p>
            <a:r>
              <a:rPr smtClean="0"/>
              <a:t>Baby Boomers and Reform</a:t>
            </a:r>
          </a:p>
        </p:txBody>
      </p:sp>
      <p:sp>
        <p:nvSpPr>
          <p:cNvPr id="39938" name="Rectangle 3"/>
          <p:cNvSpPr>
            <a:spLocks noGrp="1"/>
          </p:cNvSpPr>
          <p:nvPr>
            <p:ph type="body" idx="4294967295"/>
          </p:nvPr>
        </p:nvSpPr>
        <p:spPr/>
        <p:txBody>
          <a:bodyPr/>
          <a:lstStyle/>
          <a:p>
            <a:r>
              <a:rPr lang="en-US" sz="2800" smtClean="0"/>
              <a:t>" The baby boom is the first generation of free agents—the first to see and relate to the world as individuals rather than as family or community members." (Russell, 1993, p. 33)</a:t>
            </a:r>
          </a:p>
          <a:p>
            <a:r>
              <a:rPr lang="en-US" sz="2800" smtClean="0"/>
              <a:t>" The children of baby boomers are destined to be much more independent than the boomers themselves. Not only do boomer parents consciously promote independence in their children, but the baby boom life-style encourages children to be independent." (Russell, 1993, p. 39)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p:cNvSpPr>
          <p:nvPr>
            <p:ph type="title" idx="4294967295"/>
          </p:nvPr>
        </p:nvSpPr>
        <p:spPr/>
        <p:txBody>
          <a:bodyPr/>
          <a:lstStyle/>
          <a:p>
            <a:r>
              <a:rPr smtClean="0"/>
              <a:t>Baby Boomers and Reform</a:t>
            </a:r>
          </a:p>
        </p:txBody>
      </p:sp>
      <p:sp>
        <p:nvSpPr>
          <p:cNvPr id="41986" name="Rectangle 3"/>
          <p:cNvSpPr>
            <a:spLocks noGrp="1"/>
          </p:cNvSpPr>
          <p:nvPr>
            <p:ph type="body" idx="4294967295"/>
          </p:nvPr>
        </p:nvSpPr>
        <p:spPr/>
        <p:txBody>
          <a:bodyPr/>
          <a:lstStyle/>
          <a:p>
            <a:pPr marL="609600" indent="-609600">
              <a:buFont typeface="Arial" charset="0"/>
              <a:buNone/>
            </a:pPr>
            <a:r>
              <a:rPr lang="en-US" sz="2800" smtClean="0"/>
              <a:t>“Baby boomers” are changing the politics of drug policy reform:</a:t>
            </a:r>
          </a:p>
          <a:p>
            <a:pPr marL="609600" indent="-609600"/>
            <a:r>
              <a:rPr lang="en-US" sz="2800" smtClean="0"/>
              <a:t>Surveys suggest that Baby Boomers are economically conservative but socially liberal (Boaz, 1986; Lila, 1998).</a:t>
            </a:r>
          </a:p>
          <a:p>
            <a:pPr marL="609600" indent="-609600"/>
            <a:r>
              <a:rPr lang="en-US" sz="2800" smtClean="0"/>
              <a:t>Jennings and Markus (1988) have noted that protest and confrontation declines with age.</a:t>
            </a:r>
          </a:p>
          <a:p>
            <a:pPr marL="609600" indent="-609600"/>
            <a:r>
              <a:rPr lang="en-US" sz="2800" smtClean="0"/>
              <a:t>Williamson (1998) predicts that activism by aged baby boomers is likely to be greater than by their parents but will probably be "checkbook activism". </a:t>
            </a:r>
          </a:p>
          <a:p>
            <a:pPr marL="609600" indent="-609600">
              <a:buFont typeface="Arial" charset="0"/>
              <a:buNone/>
            </a:pPr>
            <a:r>
              <a:rPr lang="en-US" sz="2800" smtClean="0"/>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p:txBody>
          <a:bodyPr/>
          <a:lstStyle/>
          <a:p>
            <a:r>
              <a:rPr smtClean="0"/>
              <a:t>Baby Boomers and Reform</a:t>
            </a:r>
          </a:p>
        </p:txBody>
      </p:sp>
      <p:sp>
        <p:nvSpPr>
          <p:cNvPr id="60419" name="Rectangle 3"/>
          <p:cNvSpPr>
            <a:spLocks noGrp="1"/>
          </p:cNvSpPr>
          <p:nvPr>
            <p:ph type="body" idx="4294967295"/>
          </p:nvPr>
        </p:nvSpPr>
        <p:spPr/>
        <p:txBody>
          <a:bodyPr/>
          <a:lstStyle/>
          <a:p>
            <a:pPr>
              <a:lnSpc>
                <a:spcPct val="80000"/>
              </a:lnSpc>
              <a:buFont typeface="Arial" charset="0"/>
              <a:buNone/>
            </a:pPr>
            <a:r>
              <a:rPr lang="en-US" sz="2800" smtClean="0"/>
              <a:t>“Baby boomers” are changing the politics of drug policy reform:</a:t>
            </a:r>
          </a:p>
          <a:p>
            <a:pPr>
              <a:lnSpc>
                <a:spcPct val="80000"/>
              </a:lnSpc>
            </a:pPr>
            <a:r>
              <a:rPr lang="en-US" sz="2400" smtClean="0"/>
              <a:t>Public opinion polls conducted from 1969 to 2003 found public opinion in favor of legalizing marijuana use is increasing, but paradoxically it is also increasing for harsher penalties for those who possess a small amount of marijuana (Millhorn, et al., 2009). </a:t>
            </a:r>
          </a:p>
          <a:p>
            <a:pPr>
              <a:lnSpc>
                <a:spcPct val="80000"/>
              </a:lnSpc>
            </a:pPr>
            <a:r>
              <a:rPr lang="en-US" sz="2400" smtClean="0"/>
              <a:t>Not surprisingly, members of the baby boom generation show the most positive attitudes toward legalization of the currently illicit drugs, much as they show more liberal views than the preceding generation on a range of social and moral issues (Milhorn, et al., 2009; Miller, 1992; Miller and Nakamura, 1997).</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p:txBody>
          <a:bodyPr/>
          <a:lstStyle/>
          <a:p>
            <a:pPr eaLnBrk="1" hangingPunct="1"/>
            <a:r>
              <a:rPr smtClean="0"/>
              <a:t>“Baby Boomers’ Legacy”</a:t>
            </a:r>
          </a:p>
        </p:txBody>
      </p:sp>
      <p:sp>
        <p:nvSpPr>
          <p:cNvPr id="44034" name="Content Placeholder 2"/>
          <p:cNvSpPr>
            <a:spLocks noGrp="1"/>
          </p:cNvSpPr>
          <p:nvPr>
            <p:ph idx="1"/>
          </p:nvPr>
        </p:nvSpPr>
        <p:spPr/>
        <p:txBody>
          <a:bodyPr/>
          <a:lstStyle/>
          <a:p>
            <a:pPr eaLnBrk="1" hangingPunct="1">
              <a:lnSpc>
                <a:spcPct val="80000"/>
              </a:lnSpc>
              <a:buFont typeface="Arial" charset="0"/>
              <a:buNone/>
            </a:pPr>
            <a:r>
              <a:rPr lang="en-US" sz="3600" smtClean="0"/>
              <a:t>Will the “baby boom” leave behind a legacy of an America with no more </a:t>
            </a:r>
          </a:p>
          <a:p>
            <a:pPr eaLnBrk="1" hangingPunct="1">
              <a:lnSpc>
                <a:spcPct val="80000"/>
              </a:lnSpc>
              <a:buFont typeface="Arial" charset="0"/>
              <a:buNone/>
            </a:pPr>
            <a:r>
              <a:rPr lang="en-US" sz="3600" smtClean="0"/>
              <a:t>   "war on drugs"?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p:txBody>
          <a:bodyPr/>
          <a:lstStyle/>
          <a:p>
            <a:r>
              <a:rPr smtClean="0"/>
              <a:t>Joe Klein’s Dream</a:t>
            </a:r>
          </a:p>
        </p:txBody>
      </p:sp>
      <p:sp>
        <p:nvSpPr>
          <p:cNvPr id="64515" name="Rectangle 3"/>
          <p:cNvSpPr>
            <a:spLocks noGrp="1"/>
          </p:cNvSpPr>
          <p:nvPr>
            <p:ph type="body" idx="4294967295"/>
          </p:nvPr>
        </p:nvSpPr>
        <p:spPr/>
        <p:txBody>
          <a:bodyPr/>
          <a:lstStyle/>
          <a:p>
            <a:pPr>
              <a:lnSpc>
                <a:spcPct val="90000"/>
              </a:lnSpc>
              <a:buFont typeface="Arial" charset="0"/>
              <a:buNone/>
            </a:pPr>
            <a:r>
              <a:rPr lang="en-US" sz="2800" smtClean="0"/>
              <a:t>"For the past several years, I've been harboring a fantasy, a last political crusade for the baby-boom generation. We, who started on the path of righteousness, marching for civil rights and against the war in Vietnam, need to find an appropriately high-minded approach to life's exit ramp. In this case, I mean the high-minded part literally."</a:t>
            </a:r>
          </a:p>
          <a:p>
            <a:pPr>
              <a:lnSpc>
                <a:spcPct val="90000"/>
              </a:lnSpc>
              <a:buFont typeface="Arial" charset="0"/>
              <a:buNone/>
            </a:pPr>
            <a:r>
              <a:rPr lang="en-US" sz="2800" smtClean="0"/>
              <a:t>  . . .</a:t>
            </a:r>
          </a:p>
          <a:p>
            <a:pPr>
              <a:lnSpc>
                <a:spcPct val="90000"/>
              </a:lnSpc>
              <a:buFont typeface="Arial" charset="0"/>
              <a:buNone/>
            </a:pPr>
            <a:r>
              <a:rPr lang="en-US" sz="2800" smtClean="0"/>
              <a:t>"In any case, the drug-reform discussion comes just at the right moment. We boomers are getting older every day." Klein (2009).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pPr eaLnBrk="1" hangingPunct="1"/>
            <a:r>
              <a:rPr smtClean="0"/>
              <a:t>“Baby Boomers’ Legacy”?</a:t>
            </a:r>
          </a:p>
        </p:txBody>
      </p:sp>
      <p:sp>
        <p:nvSpPr>
          <p:cNvPr id="46082" name="Content Placeholder 2"/>
          <p:cNvSpPr>
            <a:spLocks noGrp="1"/>
          </p:cNvSpPr>
          <p:nvPr>
            <p:ph idx="1"/>
          </p:nvPr>
        </p:nvSpPr>
        <p:spPr/>
        <p:txBody>
          <a:bodyPr/>
          <a:lstStyle/>
          <a:p>
            <a:pPr eaLnBrk="1" hangingPunct="1">
              <a:buFont typeface="Arial" charset="0"/>
              <a:buNone/>
            </a:pPr>
            <a:r>
              <a:rPr lang="en-US" sz="3600" smtClean="0"/>
              <a:t>What will the eventual passing of our generation mean for the prospects of reform if we don't leave that legacy?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idx="4294967295"/>
          </p:nvPr>
        </p:nvSpPr>
        <p:spPr/>
        <p:txBody>
          <a:bodyPr/>
          <a:lstStyle/>
          <a:p>
            <a:r>
              <a:rPr smtClean="0"/>
              <a:t>No “Baby Boomers’ Legacy”?</a:t>
            </a:r>
          </a:p>
        </p:txBody>
      </p:sp>
      <p:sp>
        <p:nvSpPr>
          <p:cNvPr id="62467" name="Rectangle 3"/>
          <p:cNvSpPr>
            <a:spLocks noGrp="1"/>
          </p:cNvSpPr>
          <p:nvPr>
            <p:ph type="body" idx="4294967295"/>
          </p:nvPr>
        </p:nvSpPr>
        <p:spPr/>
        <p:txBody>
          <a:bodyPr/>
          <a:lstStyle/>
          <a:p>
            <a:pPr>
              <a:lnSpc>
                <a:spcPct val="80000"/>
              </a:lnSpc>
            </a:pPr>
            <a:r>
              <a:rPr lang="en-US" sz="2800" smtClean="0"/>
              <a:t>Hastings and Hoge (1986) reported a trend toward conservatism among college students with regard to attitudes concerning moral obligations and marijuana use. </a:t>
            </a:r>
          </a:p>
          <a:p>
            <a:pPr>
              <a:lnSpc>
                <a:spcPct val="80000"/>
              </a:lnSpc>
            </a:pPr>
            <a:endParaRPr lang="en-US" sz="2800" smtClean="0"/>
          </a:p>
          <a:p>
            <a:pPr>
              <a:lnSpc>
                <a:spcPct val="80000"/>
              </a:lnSpc>
            </a:pPr>
            <a:r>
              <a:rPr lang="en-US" sz="2800" smtClean="0"/>
              <a:t>Studies by Miller (1992) and Miller and Nakamura (1997) have shown shifts toward more conservative attitudes regarding marijuana use, homosexuality, and pornography for younger respondents as compared to baby boomers despite that younger generations generally liberal attitudes on other issues.</a:t>
            </a:r>
          </a:p>
          <a:p>
            <a:pPr>
              <a:lnSpc>
                <a:spcPct val="80000"/>
              </a:lnSpc>
            </a:pPr>
            <a:endParaRPr lang="en-US" sz="28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p:txBody>
          <a:bodyPr/>
          <a:lstStyle/>
          <a:p>
            <a:pPr eaLnBrk="1" hangingPunct="1"/>
            <a:r>
              <a:rPr smtClean="0"/>
              <a:t>“Baby Boomer Futures”</a:t>
            </a:r>
          </a:p>
        </p:txBody>
      </p:sp>
      <p:sp>
        <p:nvSpPr>
          <p:cNvPr id="48130" name="Content Placeholder 2"/>
          <p:cNvSpPr>
            <a:spLocks noGrp="1"/>
          </p:cNvSpPr>
          <p:nvPr>
            <p:ph idx="1"/>
          </p:nvPr>
        </p:nvSpPr>
        <p:spPr/>
        <p:txBody>
          <a:bodyPr/>
          <a:lstStyle/>
          <a:p>
            <a:pPr eaLnBrk="1" hangingPunct="1">
              <a:buFont typeface="Arial" charset="0"/>
              <a:buNone/>
            </a:pPr>
            <a:r>
              <a:rPr lang="en-US" sz="2400" smtClean="0"/>
              <a:t>Scenarios for the future:</a:t>
            </a:r>
          </a:p>
          <a:p>
            <a:pPr eaLnBrk="1" hangingPunct="1"/>
            <a:r>
              <a:rPr lang="en-US" sz="2400" smtClean="0"/>
              <a:t>Medicalization of Drug Abuse</a:t>
            </a:r>
          </a:p>
          <a:p>
            <a:pPr lvl="1" eaLnBrk="1" hangingPunct="1"/>
            <a:r>
              <a:rPr lang="en-US" sz="2400" smtClean="0"/>
              <a:t>e.g. needle exchange, suboxone maintenance</a:t>
            </a:r>
          </a:p>
          <a:p>
            <a:pPr eaLnBrk="1" hangingPunct="1"/>
            <a:r>
              <a:rPr lang="en-US" sz="2400" smtClean="0"/>
              <a:t>Challenges in Pain Control Regimes</a:t>
            </a:r>
          </a:p>
          <a:p>
            <a:pPr eaLnBrk="1" hangingPunct="1"/>
            <a:r>
              <a:rPr lang="en-US" sz="2400" smtClean="0"/>
              <a:t>Legalization and Taxation of Drugs</a:t>
            </a:r>
          </a:p>
          <a:p>
            <a:pPr lvl="1" eaLnBrk="1" hangingPunct="1"/>
            <a:r>
              <a:rPr lang="en-US" sz="2400" smtClean="0"/>
              <a:t>e.g. Proposition 19 in California</a:t>
            </a:r>
          </a:p>
          <a:p>
            <a:pPr eaLnBrk="1" hangingPunct="1"/>
            <a:r>
              <a:rPr lang="en-US" sz="2400" smtClean="0"/>
              <a:t>Normalization of Drug Use</a:t>
            </a:r>
          </a:p>
          <a:p>
            <a:pPr eaLnBrk="1" hangingPunct="1"/>
            <a:r>
              <a:rPr lang="en-US" sz="2400" smtClean="0"/>
              <a:t>Nothing Changes</a:t>
            </a:r>
          </a:p>
          <a:p>
            <a:pPr lvl="1" eaLnBrk="1" hangingPunct="1"/>
            <a:r>
              <a:rPr lang="en-US" sz="2000" smtClean="0"/>
              <a:t>The Geriatric Prison – coping with aged illicit drug users in the criminal justice system</a:t>
            </a:r>
          </a:p>
          <a:p>
            <a:pPr eaLnBrk="1" hangingPunct="1"/>
            <a:r>
              <a:rPr lang="en-US" sz="2400" smtClean="0"/>
              <a:t>Harsher “War on Drugs”</a:t>
            </a:r>
          </a:p>
          <a:p>
            <a:pPr eaLnBrk="1" hangingPunct="1">
              <a:buFont typeface="Arial" charset="0"/>
              <a:buNone/>
            </a:pPr>
            <a:r>
              <a:rPr lang="en-US" sz="2400" smtClean="0"/>
              <a:t> </a:t>
            </a:r>
          </a:p>
          <a:p>
            <a:pPr eaLnBrk="1" hangingPunct="1"/>
            <a:endParaRPr lang="en-US" smtClean="0"/>
          </a:p>
        </p:txBody>
      </p:sp>
    </p:spTree>
  </p:cSld>
  <p:clrMapOvr>
    <a:masterClrMapping/>
  </p:clrMapOvr>
</p:sld>
</file>

<file path=ppt/theme/theme1.xml><?xml version="1.0" encoding="utf-8"?>
<a:theme xmlns:a="http://schemas.openxmlformats.org/drawingml/2006/main" name="Presentatio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Presentation1</Template>
  <TotalTime>2414</TotalTime>
  <Words>1049</Words>
  <Application>Microsoft Office PowerPoint</Application>
  <PresentationFormat>On-screen Show (4:3)</PresentationFormat>
  <Paragraphs>114</Paragraphs>
  <Slides>20</Slides>
  <Notes>20</Notes>
  <HiddenSlides>0</HiddenSlides>
  <MMClips>0</MMClips>
  <ScaleCrop>false</ScaleCrop>
  <HeadingPairs>
    <vt:vector size="6" baseType="variant">
      <vt:variant>
        <vt:lpstr>Fonts Used</vt:lpstr>
      </vt:variant>
      <vt:variant>
        <vt:i4>3</vt:i4>
      </vt:variant>
      <vt:variant>
        <vt:lpstr>Design Template</vt:lpstr>
      </vt:variant>
      <vt:variant>
        <vt:i4>11</vt:i4>
      </vt:variant>
      <vt:variant>
        <vt:lpstr>Slide Titles</vt:lpstr>
      </vt:variant>
      <vt:variant>
        <vt:i4>20</vt:i4>
      </vt:variant>
    </vt:vector>
  </HeadingPairs>
  <TitlesOfParts>
    <vt:vector size="34" baseType="lpstr">
      <vt:lpstr>Calibri</vt:lpstr>
      <vt:lpstr>Arial</vt:lpstr>
      <vt:lpstr>Times New Roman</vt:lpstr>
      <vt:lpstr>Presentation1</vt:lpstr>
      <vt:lpstr>Presentation1</vt:lpstr>
      <vt:lpstr>Presentation1</vt:lpstr>
      <vt:lpstr>Presentation1</vt:lpstr>
      <vt:lpstr>Presentation1</vt:lpstr>
      <vt:lpstr>Presentation1</vt:lpstr>
      <vt:lpstr>Presentation1</vt:lpstr>
      <vt:lpstr>Presentation1</vt:lpstr>
      <vt:lpstr>Presentation1</vt:lpstr>
      <vt:lpstr>Presentation1</vt:lpstr>
      <vt:lpstr>Presentation1</vt:lpstr>
      <vt:lpstr>The Aging Baby Boom Generation: Implications for Harm Reduction and Drug Policy Reform </vt:lpstr>
      <vt:lpstr>“Baby Boomers”</vt:lpstr>
      <vt:lpstr>“Baby Boomers”</vt:lpstr>
      <vt:lpstr>“Baby Boomers”</vt:lpstr>
      <vt:lpstr>“Baby Boomers and Drugs”</vt:lpstr>
      <vt:lpstr>“Baby Boomers and Change”</vt:lpstr>
      <vt:lpstr>Changing Demographic Profile</vt:lpstr>
      <vt:lpstr>“The Social Nature of Aging”</vt:lpstr>
      <vt:lpstr>“The Social Nature of Aging”</vt:lpstr>
      <vt:lpstr>“The Social Nature of Aging”</vt:lpstr>
      <vt:lpstr>Changing Drug Use</vt:lpstr>
      <vt:lpstr>Changing Treatment Admissions</vt:lpstr>
      <vt:lpstr>Baby Boomers and Reform</vt:lpstr>
      <vt:lpstr>Baby Boomers and Reform</vt:lpstr>
      <vt:lpstr>Baby Boomers and Reform</vt:lpstr>
      <vt:lpstr>“Baby Boomers’ Legacy”</vt:lpstr>
      <vt:lpstr>Joe Klein’s Dream</vt:lpstr>
      <vt:lpstr>“Baby Boomers’ Legacy”?</vt:lpstr>
      <vt:lpstr>No “Baby Boomers’ Legacy”?</vt:lpstr>
      <vt:lpstr>“Baby Boomer Futures”</vt:lpstr>
    </vt:vector>
  </TitlesOfParts>
  <Company>Western Kentucky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Focusing on Addictive Disorders Rather that Drug Use</dc:title>
  <dc:creator>John White, PhD</dc:creator>
  <cp:lastModifiedBy>David Duncan</cp:lastModifiedBy>
  <cp:revision>50</cp:revision>
  <dcterms:created xsi:type="dcterms:W3CDTF">2007-12-14T21:28:23Z</dcterms:created>
  <dcterms:modified xsi:type="dcterms:W3CDTF">2010-11-02T02:31:14Z</dcterms:modified>
</cp:coreProperties>
</file>